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6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8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5"/>
    <p:sldMasterId id="2147483724" r:id="rId46"/>
    <p:sldMasterId id="2147483750" r:id="rId47"/>
    <p:sldMasterId id="2147483763" r:id="rId48"/>
    <p:sldMasterId id="2147483776" r:id="rId49"/>
    <p:sldMasterId id="2147483802" r:id="rId50"/>
    <p:sldMasterId id="2147483815" r:id="rId51"/>
    <p:sldMasterId id="2147483828" r:id="rId52"/>
    <p:sldMasterId id="2147483841" r:id="rId53"/>
    <p:sldMasterId id="2147483854" r:id="rId54"/>
    <p:sldMasterId id="2147483867" r:id="rId55"/>
    <p:sldMasterId id="2147483880" r:id="rId56"/>
    <p:sldMasterId id="2147483906" r:id="rId57"/>
    <p:sldMasterId id="2147483919" r:id="rId58"/>
    <p:sldMasterId id="2147483932" r:id="rId59"/>
    <p:sldMasterId id="2147483945" r:id="rId60"/>
    <p:sldMasterId id="2147483971" r:id="rId61"/>
    <p:sldMasterId id="2147483984" r:id="rId62"/>
    <p:sldMasterId id="2147483997" r:id="rId63"/>
    <p:sldMasterId id="2147484010" r:id="rId64"/>
    <p:sldMasterId id="2147484022" r:id="rId65"/>
    <p:sldMasterId id="2147484046" r:id="rId66"/>
  </p:sldMasterIdLst>
  <p:notesMasterIdLst>
    <p:notesMasterId r:id="rId105"/>
  </p:notesMasterIdLst>
  <p:sldIdLst>
    <p:sldId id="259" r:id="rId67"/>
    <p:sldId id="292" r:id="rId68"/>
    <p:sldId id="291" r:id="rId69"/>
    <p:sldId id="294" r:id="rId70"/>
    <p:sldId id="295" r:id="rId71"/>
    <p:sldId id="296" r:id="rId72"/>
    <p:sldId id="297" r:id="rId73"/>
    <p:sldId id="298" r:id="rId74"/>
    <p:sldId id="290" r:id="rId75"/>
    <p:sldId id="276" r:id="rId76"/>
    <p:sldId id="277" r:id="rId77"/>
    <p:sldId id="289" r:id="rId78"/>
    <p:sldId id="278" r:id="rId79"/>
    <p:sldId id="279" r:id="rId80"/>
    <p:sldId id="280" r:id="rId81"/>
    <p:sldId id="281" r:id="rId82"/>
    <p:sldId id="282" r:id="rId83"/>
    <p:sldId id="283" r:id="rId84"/>
    <p:sldId id="285" r:id="rId85"/>
    <p:sldId id="300" r:id="rId86"/>
    <p:sldId id="301" r:id="rId87"/>
    <p:sldId id="302" r:id="rId88"/>
    <p:sldId id="288" r:id="rId89"/>
    <p:sldId id="286" r:id="rId90"/>
    <p:sldId id="287" r:id="rId91"/>
    <p:sldId id="272" r:id="rId92"/>
    <p:sldId id="273" r:id="rId93"/>
    <p:sldId id="313" r:id="rId94"/>
    <p:sldId id="303" r:id="rId95"/>
    <p:sldId id="275" r:id="rId96"/>
    <p:sldId id="257" r:id="rId97"/>
    <p:sldId id="258" r:id="rId98"/>
    <p:sldId id="304" r:id="rId99"/>
    <p:sldId id="312" r:id="rId100"/>
    <p:sldId id="307" r:id="rId101"/>
    <p:sldId id="308" r:id="rId102"/>
    <p:sldId id="310" r:id="rId103"/>
    <p:sldId id="305" r:id="rId104"/>
  </p:sldIdLst>
  <p:sldSz cx="9144000" cy="6858000" type="screen4x3"/>
  <p:notesSz cx="6797675" cy="9926638"/>
  <p:defaultTextStyle>
    <a:defPPr>
      <a:defRPr lang="it-IT"/>
    </a:defPPr>
    <a:lvl1pPr marL="0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00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01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01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11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518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624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728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833" algn="l" defTabSz="9122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3.xml"/><Relationship Id="rId63" Type="http://schemas.openxmlformats.org/officeDocument/2006/relationships/slideMaster" Target="slideMasters/slideMaster19.xml"/><Relationship Id="rId68" Type="http://schemas.openxmlformats.org/officeDocument/2006/relationships/slide" Target="slides/slide2.xml"/><Relationship Id="rId84" Type="http://schemas.openxmlformats.org/officeDocument/2006/relationships/slide" Target="slides/slide18.xml"/><Relationship Id="rId89" Type="http://schemas.openxmlformats.org/officeDocument/2006/relationships/slide" Target="slides/slide2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viewProps" Target="viewProps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1.xml"/><Relationship Id="rId53" Type="http://schemas.openxmlformats.org/officeDocument/2006/relationships/slideMaster" Target="slideMasters/slideMaster9.xml"/><Relationship Id="rId58" Type="http://schemas.openxmlformats.org/officeDocument/2006/relationships/slideMaster" Target="slideMasters/slideMaster14.xml"/><Relationship Id="rId66" Type="http://schemas.openxmlformats.org/officeDocument/2006/relationships/slideMaster" Target="slideMasters/slideMaster22.xml"/><Relationship Id="rId74" Type="http://schemas.openxmlformats.org/officeDocument/2006/relationships/slide" Target="slides/slide8.xml"/><Relationship Id="rId79" Type="http://schemas.openxmlformats.org/officeDocument/2006/relationships/slide" Target="slides/slide13.xml"/><Relationship Id="rId87" Type="http://schemas.openxmlformats.org/officeDocument/2006/relationships/slide" Target="slides/slide21.xml"/><Relationship Id="rId102" Type="http://schemas.openxmlformats.org/officeDocument/2006/relationships/slide" Target="slides/slide36.xml"/><Relationship Id="rId5" Type="http://schemas.openxmlformats.org/officeDocument/2006/relationships/customXml" Target="../customXml/item5.xml"/><Relationship Id="rId61" Type="http://schemas.openxmlformats.org/officeDocument/2006/relationships/slideMaster" Target="slideMasters/slideMaster17.xml"/><Relationship Id="rId82" Type="http://schemas.openxmlformats.org/officeDocument/2006/relationships/slide" Target="slides/slide16.xml"/><Relationship Id="rId90" Type="http://schemas.openxmlformats.org/officeDocument/2006/relationships/slide" Target="slides/slide24.xml"/><Relationship Id="rId95" Type="http://schemas.openxmlformats.org/officeDocument/2006/relationships/slide" Target="slides/slide29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4.xml"/><Relationship Id="rId56" Type="http://schemas.openxmlformats.org/officeDocument/2006/relationships/slideMaster" Target="slideMasters/slideMaster12.xml"/><Relationship Id="rId64" Type="http://schemas.openxmlformats.org/officeDocument/2006/relationships/slideMaster" Target="slideMasters/slideMaster20.xml"/><Relationship Id="rId69" Type="http://schemas.openxmlformats.org/officeDocument/2006/relationships/slide" Target="slides/slide3.xml"/><Relationship Id="rId77" Type="http://schemas.openxmlformats.org/officeDocument/2006/relationships/slide" Target="slides/slide11.xml"/><Relationship Id="rId100" Type="http://schemas.openxmlformats.org/officeDocument/2006/relationships/slide" Target="slides/slide34.xml"/><Relationship Id="rId105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Master" Target="slideMasters/slideMaster7.xml"/><Relationship Id="rId72" Type="http://schemas.openxmlformats.org/officeDocument/2006/relationships/slide" Target="slides/slide6.xml"/><Relationship Id="rId80" Type="http://schemas.openxmlformats.org/officeDocument/2006/relationships/slide" Target="slides/slide14.xml"/><Relationship Id="rId85" Type="http://schemas.openxmlformats.org/officeDocument/2006/relationships/slide" Target="slides/slide19.xml"/><Relationship Id="rId93" Type="http://schemas.openxmlformats.org/officeDocument/2006/relationships/slide" Target="slides/slide27.xml"/><Relationship Id="rId98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2.xml"/><Relationship Id="rId59" Type="http://schemas.openxmlformats.org/officeDocument/2006/relationships/slideMaster" Target="slideMasters/slideMaster15.xml"/><Relationship Id="rId67" Type="http://schemas.openxmlformats.org/officeDocument/2006/relationships/slide" Target="slides/slide1.xml"/><Relationship Id="rId103" Type="http://schemas.openxmlformats.org/officeDocument/2006/relationships/slide" Target="slides/slide37.xml"/><Relationship Id="rId108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10.xml"/><Relationship Id="rId62" Type="http://schemas.openxmlformats.org/officeDocument/2006/relationships/slideMaster" Target="slideMasters/slideMaster18.xml"/><Relationship Id="rId70" Type="http://schemas.openxmlformats.org/officeDocument/2006/relationships/slide" Target="slides/slide4.xml"/><Relationship Id="rId75" Type="http://schemas.openxmlformats.org/officeDocument/2006/relationships/slide" Target="slides/slide9.xml"/><Relationship Id="rId83" Type="http://schemas.openxmlformats.org/officeDocument/2006/relationships/slide" Target="slides/slide17.xml"/><Relationship Id="rId88" Type="http://schemas.openxmlformats.org/officeDocument/2006/relationships/slide" Target="slides/slide22.xml"/><Relationship Id="rId91" Type="http://schemas.openxmlformats.org/officeDocument/2006/relationships/slide" Target="slides/slide25.xml"/><Relationship Id="rId96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5.xml"/><Relationship Id="rId57" Type="http://schemas.openxmlformats.org/officeDocument/2006/relationships/slideMaster" Target="slideMasters/slideMaster13.xml"/><Relationship Id="rId106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8.xml"/><Relationship Id="rId60" Type="http://schemas.openxmlformats.org/officeDocument/2006/relationships/slideMaster" Target="slideMasters/slideMaster16.xml"/><Relationship Id="rId65" Type="http://schemas.openxmlformats.org/officeDocument/2006/relationships/slideMaster" Target="slideMasters/slideMaster21.xml"/><Relationship Id="rId73" Type="http://schemas.openxmlformats.org/officeDocument/2006/relationships/slide" Target="slides/slide7.xml"/><Relationship Id="rId78" Type="http://schemas.openxmlformats.org/officeDocument/2006/relationships/slide" Target="slides/slide12.xml"/><Relationship Id="rId81" Type="http://schemas.openxmlformats.org/officeDocument/2006/relationships/slide" Target="slides/slide15.xml"/><Relationship Id="rId86" Type="http://schemas.openxmlformats.org/officeDocument/2006/relationships/slide" Target="slides/slide20.xml"/><Relationship Id="rId94" Type="http://schemas.openxmlformats.org/officeDocument/2006/relationships/slide" Target="slides/slide28.xml"/><Relationship Id="rId99" Type="http://schemas.openxmlformats.org/officeDocument/2006/relationships/slide" Target="slides/slide33.xml"/><Relationship Id="rId101" Type="http://schemas.openxmlformats.org/officeDocument/2006/relationships/slide" Target="slides/slide3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slideMaster" Target="slideMasters/slideMaster6.xml"/><Relationship Id="rId55" Type="http://schemas.openxmlformats.org/officeDocument/2006/relationships/slideMaster" Target="slideMasters/slideMaster11.xml"/><Relationship Id="rId76" Type="http://schemas.openxmlformats.org/officeDocument/2006/relationships/slide" Target="slides/slide10.xml"/><Relationship Id="rId97" Type="http://schemas.openxmlformats.org/officeDocument/2006/relationships/slide" Target="slides/slide31.xml"/><Relationship Id="rId104" Type="http://schemas.openxmlformats.org/officeDocument/2006/relationships/slide" Target="slides/slide38.xml"/><Relationship Id="rId7" Type="http://schemas.openxmlformats.org/officeDocument/2006/relationships/customXml" Target="../customXml/item7.xml"/><Relationship Id="rId71" Type="http://schemas.openxmlformats.org/officeDocument/2006/relationships/slide" Target="slides/slide5.xml"/><Relationship Id="rId92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.desantis\Desktop\DAL%202005%20al%202012%20Andamento%20Produzio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400" dirty="0" smtClean="0">
                <a:ln>
                  <a:solidFill>
                    <a:srgbClr val="FF0000"/>
                  </a:solidFill>
                </a:ln>
              </a:rPr>
              <a:t>CITTA’ DI BARI - TREND</a:t>
            </a:r>
            <a:r>
              <a:rPr lang="it-IT" sz="1400" baseline="0" dirty="0" smtClean="0">
                <a:ln>
                  <a:solidFill>
                    <a:srgbClr val="FF0000"/>
                  </a:solidFill>
                </a:ln>
              </a:rPr>
              <a:t> RACCOLTA DIFFERENZIATA 2004 - 2013</a:t>
            </a:r>
            <a:endParaRPr lang="it-IT" sz="1400" dirty="0">
              <a:ln>
                <a:solidFill>
                  <a:srgbClr val="FF0000"/>
                </a:solidFill>
              </a:ln>
            </a:endParaRPr>
          </a:p>
        </c:rich>
      </c:tx>
      <c:layout>
        <c:manualLayout>
          <c:xMode val="edge"/>
          <c:yMode val="edge"/>
          <c:x val="1.294818032803372E-2"/>
          <c:y val="1.16550116550116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02511295041293"/>
          <c:y val="0.10276875366338606"/>
          <c:w val="0.81318314168796058"/>
          <c:h val="0.75955496191318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Andamento!$A$2</c:f>
              <c:strCache>
                <c:ptCount val="1"/>
                <c:pt idx="0">
                  <c:v>Percentuale Recupero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394882050142578E-3"/>
                  <c:y val="-0.131444526597938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12,26%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92323075213867E-3"/>
                  <c:y val="-0.140844184618056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13,14%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19604271300634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17,80%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60649774546123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14,18%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7441025071289E-3"/>
                  <c:y val="-0.256385146222578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19,95%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94882050142578E-3"/>
                  <c:y val="-0.2685799917505973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21,42%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697441025071289E-3"/>
                  <c:y val="-0.286049634331817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22,57%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295017667257916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22,76%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8789764100285156E-3"/>
                  <c:y val="-0.306919122651761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23,41%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82050142578E-3"/>
                  <c:y val="-0.342366812372060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25,61%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Andamento!$B$1:$K$1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 (stima)</c:v>
                </c:pt>
              </c:strCache>
            </c:strRef>
          </c:cat>
          <c:val>
            <c:numRef>
              <c:f>Andamento!$B$2:$K$2</c:f>
              <c:numCache>
                <c:formatCode>#,##0.00</c:formatCode>
                <c:ptCount val="10"/>
                <c:pt idx="0">
                  <c:v>12.259201886044634</c:v>
                </c:pt>
                <c:pt idx="1">
                  <c:v>13.144863126032742</c:v>
                </c:pt>
                <c:pt idx="2">
                  <c:v>17.795679617602811</c:v>
                </c:pt>
                <c:pt idx="3" formatCode="0.00">
                  <c:v>14.181719622533823</c:v>
                </c:pt>
                <c:pt idx="4" formatCode="0.00">
                  <c:v>19.95</c:v>
                </c:pt>
                <c:pt idx="5" formatCode="0.00">
                  <c:v>21.419999999999998</c:v>
                </c:pt>
                <c:pt idx="6">
                  <c:v>22.57</c:v>
                </c:pt>
                <c:pt idx="7" formatCode="0.00">
                  <c:v>22.759999999999998</c:v>
                </c:pt>
                <c:pt idx="8" formatCode="0.00">
                  <c:v>23.41</c:v>
                </c:pt>
                <c:pt idx="9" formatCode="0.00">
                  <c:v>25.610000000000003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985664"/>
        <c:axId val="102041856"/>
      </c:barChart>
      <c:catAx>
        <c:axId val="10198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2041856"/>
        <c:crosses val="autoZero"/>
        <c:auto val="1"/>
        <c:lblAlgn val="ctr"/>
        <c:lblOffset val="100"/>
        <c:tickMarkSkip val="1"/>
        <c:noMultiLvlLbl val="0"/>
      </c:catAx>
      <c:valAx>
        <c:axId val="102041856"/>
        <c:scaling>
          <c:orientation val="minMax"/>
          <c:max val="30"/>
          <c:min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1985664"/>
        <c:crosses val="autoZero"/>
        <c:crossBetween val="between"/>
        <c:majorUnit val="5"/>
        <c:dispUnits>
          <c:builtInUnit val="hundreds"/>
        </c:dispUnits>
      </c:valAx>
      <c:dTable>
        <c:showHorzBorder val="1"/>
        <c:showVertBorder val="1"/>
        <c:showOutline val="1"/>
        <c:showKeys val="1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800" b="1" dirty="0" smtClean="0">
                <a:solidFill>
                  <a:srgbClr val="FF0000"/>
                </a:solidFill>
              </a:rPr>
              <a:t>LA</a:t>
            </a:r>
            <a:r>
              <a:rPr lang="it-IT" sz="1800" b="1" baseline="0" dirty="0" smtClean="0">
                <a:solidFill>
                  <a:srgbClr val="FF0000"/>
                </a:solidFill>
              </a:rPr>
              <a:t> RACCOLTA DEI RIFIUTI URBANI NEL COMUNE DI BARI – TREND 2009 - 2013</a:t>
            </a:r>
            <a:endParaRPr lang="it-IT" sz="18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8.6111798838357546E-3"/>
          <c:y val="9.0064518576526661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823542075535473"/>
          <c:y val="8.857817724379155E-2"/>
          <c:w val="0.75896414342629481"/>
          <c:h val="0.652682138426342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'Andamento (2)'!$A$3</c:f>
              <c:strCache>
                <c:ptCount val="1"/>
                <c:pt idx="0">
                  <c:v>Rifiuti Urbani Indifferenziati (A)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'Andamento (2)'!$B$1:$F$1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(Stima)</c:v>
                </c:pt>
              </c:strCache>
            </c:strRef>
          </c:cat>
          <c:val>
            <c:numRef>
              <c:f>'Andamento (2)'!$B$3:$F$3</c:f>
              <c:numCache>
                <c:formatCode>#,##0</c:formatCode>
                <c:ptCount val="5"/>
                <c:pt idx="0">
                  <c:v>151449453</c:v>
                </c:pt>
                <c:pt idx="1">
                  <c:v>149741734</c:v>
                </c:pt>
                <c:pt idx="2">
                  <c:v>148223711</c:v>
                </c:pt>
                <c:pt idx="3">
                  <c:v>142245565</c:v>
                </c:pt>
                <c:pt idx="4">
                  <c:v>132781748</c:v>
                </c:pt>
              </c:numCache>
            </c:numRef>
          </c:val>
        </c:ser>
        <c:ser>
          <c:idx val="0"/>
          <c:order val="1"/>
          <c:tx>
            <c:strRef>
              <c:f>'Andamento (2)'!$A$2</c:f>
              <c:strCache>
                <c:ptCount val="1"/>
                <c:pt idx="0">
                  <c:v>Raccolta Differenziata (B)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'Andamento (2)'!$B$1:$F$1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(Stima)</c:v>
                </c:pt>
              </c:strCache>
            </c:strRef>
          </c:cat>
          <c:val>
            <c:numRef>
              <c:f>'Andamento (2)'!$B$2:$F$2</c:f>
              <c:numCache>
                <c:formatCode>#,##0</c:formatCode>
                <c:ptCount val="5"/>
                <c:pt idx="0">
                  <c:v>41275454</c:v>
                </c:pt>
                <c:pt idx="1">
                  <c:v>43649796</c:v>
                </c:pt>
                <c:pt idx="2">
                  <c:v>43683145</c:v>
                </c:pt>
                <c:pt idx="3">
                  <c:v>43473404</c:v>
                </c:pt>
                <c:pt idx="4">
                  <c:v>45720530</c:v>
                </c:pt>
              </c:numCache>
            </c:numRef>
          </c:val>
        </c:ser>
        <c:ser>
          <c:idx val="2"/>
          <c:order val="2"/>
          <c:tx>
            <c:strRef>
              <c:f>'Andamento (2)'!$A$4</c:f>
              <c:strCache>
                <c:ptCount val="1"/>
                <c:pt idx="0">
                  <c:v>Totale Raccolta Rifiuti   (A+B)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'Andamento (2)'!$B$1:$F$1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(Stima)</c:v>
                </c:pt>
              </c:strCache>
            </c:strRef>
          </c:cat>
          <c:val>
            <c:numRef>
              <c:f>'Andamento (2)'!$B$4:$F$4</c:f>
              <c:numCache>
                <c:formatCode>#,##0</c:formatCode>
                <c:ptCount val="5"/>
                <c:pt idx="0">
                  <c:v>192724907</c:v>
                </c:pt>
                <c:pt idx="1">
                  <c:v>193391530</c:v>
                </c:pt>
                <c:pt idx="2">
                  <c:v>191906856</c:v>
                </c:pt>
                <c:pt idx="3">
                  <c:v>185718969</c:v>
                </c:pt>
                <c:pt idx="4">
                  <c:v>178502278</c:v>
                </c:pt>
              </c:numCache>
            </c:numRef>
          </c:val>
        </c:ser>
        <c:ser>
          <c:idx val="3"/>
          <c:order val="3"/>
          <c:tx>
            <c:strRef>
              <c:f>'Andamento (2)'!$A$5</c:f>
              <c:strCache>
                <c:ptCount val="1"/>
                <c:pt idx="0">
                  <c:v>Percentuale Recupero</c:v>
                </c:pt>
              </c:strCache>
            </c:strRef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8569238180016777E-3"/>
                  <c:y val="-6.8339970413308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263741557154814E-3"/>
                  <c:y val="-6.8339970413308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569238180016777E-3"/>
                  <c:y val="-6.8339970413308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22198649144773E-2"/>
                  <c:y val="-6.5368667351860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26103090788534E-3"/>
                  <c:y val="-7.94047951311642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25,61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'Andamento (2)'!$B$1:$F$1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(Stima)</c:v>
                </c:pt>
              </c:strCache>
            </c:strRef>
          </c:cat>
          <c:val>
            <c:numRef>
              <c:f>'Andamento (2)'!$B$5:$F$5</c:f>
              <c:numCache>
                <c:formatCode>#,##0.00</c:formatCode>
                <c:ptCount val="5"/>
                <c:pt idx="0">
                  <c:v>21.42</c:v>
                </c:pt>
                <c:pt idx="1">
                  <c:v>22.57</c:v>
                </c:pt>
                <c:pt idx="2">
                  <c:v>22.76</c:v>
                </c:pt>
                <c:pt idx="3" formatCode="0.00">
                  <c:v>23.41</c:v>
                </c:pt>
                <c:pt idx="4" formatCode="0.00">
                  <c:v>25.61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444672"/>
        <c:axId val="112499712"/>
      </c:barChart>
      <c:catAx>
        <c:axId val="10644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12499712"/>
        <c:crosses val="autoZero"/>
        <c:auto val="1"/>
        <c:lblAlgn val="ctr"/>
        <c:lblOffset val="100"/>
        <c:tickMarkSkip val="1"/>
        <c:noMultiLvlLbl val="0"/>
      </c:catAx>
      <c:valAx>
        <c:axId val="112499712"/>
        <c:scaling>
          <c:orientation val="minMax"/>
          <c:max val="20000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K g
</a:t>
                </a:r>
              </a:p>
            </c:rich>
          </c:tx>
          <c:layout>
            <c:manualLayout>
              <c:xMode val="edge"/>
              <c:yMode val="edge"/>
              <c:x val="0.10757215348081499"/>
              <c:y val="0.3706300950791748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6444672"/>
        <c:crosses val="autoZero"/>
        <c:crossBetween val="between"/>
        <c:majorUnit val="50000000"/>
      </c:valAx>
      <c:dTable>
        <c:showHorzBorder val="1"/>
        <c:showVertBorder val="1"/>
        <c:showOutline val="1"/>
        <c:showKeys val="1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2711B-2AE1-4365-B8B0-1209DB925510}" type="datetimeFigureOut">
              <a:rPr lang="it-IT" smtClean="0"/>
              <a:t>29/11/2013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C4F15-A972-45F4-BBA3-E8F6F7C0A5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5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00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01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301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411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518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624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728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833" algn="l" defTabSz="9122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C4F15-A972-45F4-BBA3-E8F6F7C0A55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0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BC622-5740-4BB8-89F5-9AE1DCD3DDD2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98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50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50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9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50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50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50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2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99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99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6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0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96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7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0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1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23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123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404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981" y="650445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197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34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88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47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47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50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47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47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47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28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96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96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2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47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08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985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47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15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15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2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80" y="650464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333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362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966" y="650442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83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93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696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44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44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0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44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44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44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7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93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93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2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44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880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9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44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06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71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44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847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950" y="650438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093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28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975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412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72" y="117141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8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41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41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41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19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89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89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98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41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03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50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41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56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364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15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882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933" y="6504357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68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62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834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33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34" y="117133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43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33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33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33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6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68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49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82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82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03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33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048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89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33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724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20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40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9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896" y="650428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937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70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7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68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68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68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0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29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14" y="117129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35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29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29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29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291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78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78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83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29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96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0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29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43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971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00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0202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876" y="650424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7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17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17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83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49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53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25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692" y="117125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46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25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25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25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1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74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74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42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25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31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010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25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13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46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8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4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891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855" y="650419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023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12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367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212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672" y="117121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37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21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21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21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579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69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69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90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21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6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21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58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955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24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880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833" y="6504157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4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81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906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11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624" y="117111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19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11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11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11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16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60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60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6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2" y="117111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48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8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33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94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2" y="117111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02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94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96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7358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786" y="650406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829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94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424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06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99" y="117106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896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06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06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06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73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55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55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86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07" y="117106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85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1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07" y="117106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35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4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93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48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06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761" y="650401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319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06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1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2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01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2" y="117101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25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4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01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3" y="117101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2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01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38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1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1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150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150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2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2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67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82" y="117101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236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92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82" y="117101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4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47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52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091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2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8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790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735" y="650395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99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378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086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65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817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841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55" indent="0">
              <a:buNone/>
              <a:defRPr sz="2000" b="1"/>
            </a:lvl2pPr>
            <a:lvl3pPr marL="912311" indent="0">
              <a:buNone/>
              <a:defRPr sz="1800" b="1"/>
            </a:lvl3pPr>
            <a:lvl4pPr marL="1368466" indent="0">
              <a:buNone/>
              <a:defRPr sz="1600" b="1"/>
            </a:lvl4pPr>
            <a:lvl5pPr marL="1824630" indent="0">
              <a:buNone/>
              <a:defRPr sz="1600" b="1"/>
            </a:lvl5pPr>
            <a:lvl6pPr marL="2280792" indent="0">
              <a:buNone/>
              <a:defRPr sz="1600" b="1"/>
            </a:lvl6pPr>
            <a:lvl7pPr marL="2736952" indent="0">
              <a:buNone/>
              <a:defRPr sz="1600" b="1"/>
            </a:lvl7pPr>
            <a:lvl8pPr marL="3193111" indent="0">
              <a:buNone/>
              <a:defRPr sz="1600" b="1"/>
            </a:lvl8pPr>
            <a:lvl9pPr marL="3649271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55" indent="0">
              <a:buNone/>
              <a:defRPr sz="2000" b="1"/>
            </a:lvl2pPr>
            <a:lvl3pPr marL="912311" indent="0">
              <a:buNone/>
              <a:defRPr sz="1800" b="1"/>
            </a:lvl3pPr>
            <a:lvl4pPr marL="1368466" indent="0">
              <a:buNone/>
              <a:defRPr sz="1600" b="1"/>
            </a:lvl4pPr>
            <a:lvl5pPr marL="1824630" indent="0">
              <a:buNone/>
              <a:defRPr sz="1600" b="1"/>
            </a:lvl5pPr>
            <a:lvl6pPr marL="2280792" indent="0">
              <a:buNone/>
              <a:defRPr sz="1600" b="1"/>
            </a:lvl6pPr>
            <a:lvl7pPr marL="2736952" indent="0">
              <a:buNone/>
              <a:defRPr sz="1600" b="1"/>
            </a:lvl7pPr>
            <a:lvl8pPr marL="3193111" indent="0">
              <a:buNone/>
              <a:defRPr sz="1600" b="1"/>
            </a:lvl8pPr>
            <a:lvl9pPr marL="3649271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895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28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6058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55" indent="0">
              <a:buNone/>
              <a:defRPr sz="1200"/>
            </a:lvl2pPr>
            <a:lvl3pPr marL="912311" indent="0">
              <a:buNone/>
              <a:defRPr sz="1000"/>
            </a:lvl3pPr>
            <a:lvl4pPr marL="1368466" indent="0">
              <a:buNone/>
              <a:defRPr sz="900"/>
            </a:lvl4pPr>
            <a:lvl5pPr marL="1824630" indent="0">
              <a:buNone/>
              <a:defRPr sz="900"/>
            </a:lvl5pPr>
            <a:lvl6pPr marL="2280792" indent="0">
              <a:buNone/>
              <a:defRPr sz="900"/>
            </a:lvl6pPr>
            <a:lvl7pPr marL="2736952" indent="0">
              <a:buNone/>
              <a:defRPr sz="900"/>
            </a:lvl7pPr>
            <a:lvl8pPr marL="3193111" indent="0">
              <a:buNone/>
              <a:defRPr sz="900"/>
            </a:lvl8pPr>
            <a:lvl9pPr marL="3649271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022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55" indent="0">
              <a:buNone/>
              <a:defRPr sz="2800"/>
            </a:lvl2pPr>
            <a:lvl3pPr marL="912311" indent="0">
              <a:buNone/>
              <a:defRPr sz="2400"/>
            </a:lvl3pPr>
            <a:lvl4pPr marL="1368466" indent="0">
              <a:buNone/>
              <a:defRPr sz="2000"/>
            </a:lvl4pPr>
            <a:lvl5pPr marL="1824630" indent="0">
              <a:buNone/>
              <a:defRPr sz="2000"/>
            </a:lvl5pPr>
            <a:lvl6pPr marL="2280792" indent="0">
              <a:buNone/>
              <a:defRPr sz="2000"/>
            </a:lvl6pPr>
            <a:lvl7pPr marL="2736952" indent="0">
              <a:buNone/>
              <a:defRPr sz="2000"/>
            </a:lvl7pPr>
            <a:lvl8pPr marL="3193111" indent="0">
              <a:buNone/>
              <a:defRPr sz="2000"/>
            </a:lvl8pPr>
            <a:lvl9pPr marL="3649271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55" indent="0">
              <a:buNone/>
              <a:defRPr sz="1200"/>
            </a:lvl2pPr>
            <a:lvl3pPr marL="912311" indent="0">
              <a:buNone/>
              <a:defRPr sz="1000"/>
            </a:lvl3pPr>
            <a:lvl4pPr marL="1368466" indent="0">
              <a:buNone/>
              <a:defRPr sz="900"/>
            </a:lvl4pPr>
            <a:lvl5pPr marL="1824630" indent="0">
              <a:buNone/>
              <a:defRPr sz="900"/>
            </a:lvl5pPr>
            <a:lvl6pPr marL="2280792" indent="0">
              <a:buNone/>
              <a:defRPr sz="900"/>
            </a:lvl6pPr>
            <a:lvl7pPr marL="2736952" indent="0">
              <a:buNone/>
              <a:defRPr sz="900"/>
            </a:lvl7pPr>
            <a:lvl8pPr marL="3193111" indent="0">
              <a:buNone/>
              <a:defRPr sz="900"/>
            </a:lvl8pPr>
            <a:lvl9pPr marL="3649271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502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8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71" y="650463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907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299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27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388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2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92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20" indent="0">
              <a:buNone/>
              <a:defRPr sz="2000" b="1"/>
            </a:lvl2pPr>
            <a:lvl3pPr marL="912640" indent="0">
              <a:buNone/>
              <a:defRPr sz="1800" b="1"/>
            </a:lvl3pPr>
            <a:lvl4pPr marL="1368961" indent="0">
              <a:buNone/>
              <a:defRPr sz="1600" b="1"/>
            </a:lvl4pPr>
            <a:lvl5pPr marL="1825287" indent="0">
              <a:buNone/>
              <a:defRPr sz="1600" b="1"/>
            </a:lvl5pPr>
            <a:lvl6pPr marL="2281613" indent="0">
              <a:buNone/>
              <a:defRPr sz="1600" b="1"/>
            </a:lvl6pPr>
            <a:lvl7pPr marL="2737937" indent="0">
              <a:buNone/>
              <a:defRPr sz="1600" b="1"/>
            </a:lvl7pPr>
            <a:lvl8pPr marL="3194261" indent="0">
              <a:buNone/>
              <a:defRPr sz="1600" b="1"/>
            </a:lvl8pPr>
            <a:lvl9pPr marL="365058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20" indent="0">
              <a:buNone/>
              <a:defRPr sz="2000" b="1"/>
            </a:lvl2pPr>
            <a:lvl3pPr marL="912640" indent="0">
              <a:buNone/>
              <a:defRPr sz="1800" b="1"/>
            </a:lvl3pPr>
            <a:lvl4pPr marL="1368961" indent="0">
              <a:buNone/>
              <a:defRPr sz="1600" b="1"/>
            </a:lvl4pPr>
            <a:lvl5pPr marL="1825287" indent="0">
              <a:buNone/>
              <a:defRPr sz="1600" b="1"/>
            </a:lvl5pPr>
            <a:lvl6pPr marL="2281613" indent="0">
              <a:buNone/>
              <a:defRPr sz="1600" b="1"/>
            </a:lvl6pPr>
            <a:lvl7pPr marL="2737937" indent="0">
              <a:buNone/>
              <a:defRPr sz="1600" b="1"/>
            </a:lvl7pPr>
            <a:lvl8pPr marL="3194261" indent="0">
              <a:buNone/>
              <a:defRPr sz="1600" b="1"/>
            </a:lvl8pPr>
            <a:lvl9pPr marL="365058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861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72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2285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20" indent="0">
              <a:buNone/>
              <a:defRPr sz="1200"/>
            </a:lvl2pPr>
            <a:lvl3pPr marL="912640" indent="0">
              <a:buNone/>
              <a:defRPr sz="1000"/>
            </a:lvl3pPr>
            <a:lvl4pPr marL="1368961" indent="0">
              <a:buNone/>
              <a:defRPr sz="900"/>
            </a:lvl4pPr>
            <a:lvl5pPr marL="1825287" indent="0">
              <a:buNone/>
              <a:defRPr sz="900"/>
            </a:lvl5pPr>
            <a:lvl6pPr marL="2281613" indent="0">
              <a:buNone/>
              <a:defRPr sz="900"/>
            </a:lvl6pPr>
            <a:lvl7pPr marL="2737937" indent="0">
              <a:buNone/>
              <a:defRPr sz="900"/>
            </a:lvl7pPr>
            <a:lvl8pPr marL="3194261" indent="0">
              <a:buNone/>
              <a:defRPr sz="900"/>
            </a:lvl8pPr>
            <a:lvl9pPr marL="365058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562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20" indent="0">
              <a:buNone/>
              <a:defRPr sz="2800"/>
            </a:lvl2pPr>
            <a:lvl3pPr marL="912640" indent="0">
              <a:buNone/>
              <a:defRPr sz="2400"/>
            </a:lvl3pPr>
            <a:lvl4pPr marL="1368961" indent="0">
              <a:buNone/>
              <a:defRPr sz="2000"/>
            </a:lvl4pPr>
            <a:lvl5pPr marL="1825287" indent="0">
              <a:buNone/>
              <a:defRPr sz="2000"/>
            </a:lvl5pPr>
            <a:lvl6pPr marL="2281613" indent="0">
              <a:buNone/>
              <a:defRPr sz="2000"/>
            </a:lvl6pPr>
            <a:lvl7pPr marL="2737937" indent="0">
              <a:buNone/>
              <a:defRPr sz="2000"/>
            </a:lvl7pPr>
            <a:lvl8pPr marL="3194261" indent="0">
              <a:buNone/>
              <a:defRPr sz="2000"/>
            </a:lvl8pPr>
            <a:lvl9pPr marL="3650585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20" indent="0">
              <a:buNone/>
              <a:defRPr sz="1200"/>
            </a:lvl2pPr>
            <a:lvl3pPr marL="912640" indent="0">
              <a:buNone/>
              <a:defRPr sz="1000"/>
            </a:lvl3pPr>
            <a:lvl4pPr marL="1368961" indent="0">
              <a:buNone/>
              <a:defRPr sz="900"/>
            </a:lvl4pPr>
            <a:lvl5pPr marL="1825287" indent="0">
              <a:buNone/>
              <a:defRPr sz="900"/>
            </a:lvl5pPr>
            <a:lvl6pPr marL="2281613" indent="0">
              <a:buNone/>
              <a:defRPr sz="900"/>
            </a:lvl6pPr>
            <a:lvl7pPr marL="2737937" indent="0">
              <a:buNone/>
              <a:defRPr sz="900"/>
            </a:lvl7pPr>
            <a:lvl8pPr marL="3194261" indent="0">
              <a:buNone/>
              <a:defRPr sz="900"/>
            </a:lvl8pPr>
            <a:lvl9pPr marL="365058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96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64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08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804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784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5889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2807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6985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415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646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192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3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483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0" indent="0">
              <a:buNone/>
              <a:defRPr sz="2400"/>
            </a:lvl3pPr>
            <a:lvl4pPr marL="1370446" indent="0">
              <a:buNone/>
              <a:defRPr sz="2000"/>
            </a:lvl4pPr>
            <a:lvl5pPr marL="1827261" indent="0">
              <a:buNone/>
              <a:defRPr sz="2000"/>
            </a:lvl5pPr>
            <a:lvl6pPr marL="2284079" indent="0">
              <a:buNone/>
              <a:defRPr sz="2000"/>
            </a:lvl6pPr>
            <a:lvl7pPr marL="2740897" indent="0">
              <a:buNone/>
              <a:defRPr sz="2000"/>
            </a:lvl7pPr>
            <a:lvl8pPr marL="3197712" indent="0">
              <a:buNone/>
              <a:defRPr sz="2000"/>
            </a:lvl8pPr>
            <a:lvl9pPr marL="365452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4346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470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93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662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66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3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66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66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66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14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14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70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70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9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6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5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6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9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6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22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54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58" y="6504607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9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20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28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64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64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70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70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70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95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64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64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64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3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13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13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2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4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8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3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4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4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90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5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58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50" y="650458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5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707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707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7070"/>
            <a:ext cx="2133600" cy="365125"/>
          </a:xfrm>
          <a:prstGeom prst="rect">
            <a:avLst/>
          </a:prstGeom>
        </p:spPr>
        <p:txBody>
          <a:bodyPr/>
          <a:lstStyle/>
          <a:p>
            <a:fld id="{40230084-F9A4-41B0-A283-99BA2E709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1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19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19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5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0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20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62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62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6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62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62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628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1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11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113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5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2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6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628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11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5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70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1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90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41" y="6504572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9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48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58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58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4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58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58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58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07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07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05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8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9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8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5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7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0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94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20" y="650452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82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90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50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562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56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9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56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56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562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4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04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047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6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70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47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874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62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0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07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1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893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008" y="6504507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526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72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040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171536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787" y="117153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37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5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956179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588" y="117153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6179" y="117153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54887" y="1390029"/>
            <a:ext cx="2706606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137307" y="1171536"/>
            <a:ext cx="2706606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7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4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75" y="1319264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078" y="106202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6570" y="1062021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2335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6570" y="4047896"/>
            <a:ext cx="4004322" cy="245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2333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6570" y="3816288"/>
            <a:ext cx="4004562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0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002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3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53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2" y="1306077"/>
            <a:ext cx="8438797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9311" lvl="0" indent="-270773" algn="l" defTabSz="97858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153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8" y="1391199"/>
            <a:ext cx="4004322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786570" y="1391199"/>
            <a:ext cx="4004562" cy="5096770"/>
          </a:xfrm>
          <a:prstGeom prst="rect">
            <a:avLst/>
          </a:prstGeom>
        </p:spPr>
        <p:txBody>
          <a:bodyPr>
            <a:normAutofit/>
          </a:bodyPr>
          <a:lstStyle>
            <a:lvl1pPr marL="270773" indent="-270773" algn="l" defTabSz="97858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9" y="1171536"/>
            <a:ext cx="4016257" cy="40659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206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1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76" y="3425948"/>
            <a:ext cx="8215367" cy="589709"/>
          </a:xfrm>
          <a:prstGeom prst="rect">
            <a:avLst/>
          </a:prstGeom>
        </p:spPr>
        <p:txBody>
          <a:bodyPr lIns="45612" tIns="45612" rIns="45612" bIns="45612" anchor="b" anchorCtr="0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6" y="4015641"/>
            <a:ext cx="8223960" cy="539162"/>
          </a:xfrm>
          <a:prstGeom prst="rect">
            <a:avLst/>
          </a:prstGeom>
        </p:spPr>
        <p:txBody>
          <a:bodyPr lIns="45612" rIns="45612">
            <a:normAutofit/>
          </a:bodyPr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8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1167" y="6621592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612" tIns="45612" rIns="45612" bIns="45612" rtlCol="0" anchor="ctr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orizontal_RED_LG_DIGITA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10" y="1751114"/>
            <a:ext cx="3943612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77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3" y="2697404"/>
            <a:ext cx="4623292" cy="1769127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7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98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3995" y="6504479"/>
            <a:ext cx="297001" cy="305837"/>
          </a:xfrm>
          <a:prstGeom prst="rect">
            <a:avLst/>
          </a:prstGeom>
        </p:spPr>
        <p:txBody>
          <a:bodyPr lIns="90440" tIns="45195" rIns="90440" bIns="45195"/>
          <a:lstStyle>
            <a:lvl1pPr>
              <a:defRPr/>
            </a:lvl1pPr>
          </a:lstStyle>
          <a:p>
            <a:pPr defTabSz="912066"/>
            <a:fld id="{0A8035E2-6539-4B72-9BCF-620123D01357}" type="slidenum">
              <a:rPr lang="it-IT" smtClean="0">
                <a:solidFill>
                  <a:prstClr val="black"/>
                </a:solidFill>
              </a:rPr>
              <a:pPr defTabSz="912066"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061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90" y="1292913"/>
            <a:ext cx="8438320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0773" indent="-270773" algn="l" defTabSz="978580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1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2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11.xml"/><Relationship Id="rId16" Type="http://schemas.openxmlformats.org/officeDocument/2006/relationships/customXml" Target="../../customXml/item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customXml" Target="../../customXml/item3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vmlDrawing" Target="../drawings/vmlDrawing10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23.xml"/><Relationship Id="rId16" Type="http://schemas.openxmlformats.org/officeDocument/2006/relationships/customXml" Target="../../customXml/item1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customXml" Target="../../customXml/item18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vmlDrawing" Target="../drawings/vmlDrawing11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35.xml"/><Relationship Id="rId16" Type="http://schemas.openxmlformats.org/officeDocument/2006/relationships/customXml" Target="../../customXml/item4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customXml" Target="../../customXml/item38.xml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vmlDrawing" Target="../drawings/vmlDrawing12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47.xml"/><Relationship Id="rId16" Type="http://schemas.openxmlformats.org/officeDocument/2006/relationships/customXml" Target="../../customXml/item28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customXml" Target="../../customXml/item23.xml"/><Relationship Id="rId10" Type="http://schemas.openxmlformats.org/officeDocument/2006/relationships/slideLayout" Target="../slideLayouts/slideLayout15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vmlDrawing" Target="../drawings/vmlDrawing13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59.xml"/><Relationship Id="rId16" Type="http://schemas.openxmlformats.org/officeDocument/2006/relationships/customXml" Target="../../customXml/item32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customXml" Target="../../customXml/item2.xml"/><Relationship Id="rId10" Type="http://schemas.openxmlformats.org/officeDocument/2006/relationships/slideLayout" Target="../slideLayouts/slideLayout167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vmlDrawing" Target="../drawings/vmlDrawing14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71.xml"/><Relationship Id="rId16" Type="http://schemas.openxmlformats.org/officeDocument/2006/relationships/customXml" Target="../../customXml/item6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customXml" Target="../../customXml/item40.xml"/><Relationship Id="rId10" Type="http://schemas.openxmlformats.org/officeDocument/2006/relationships/slideLayout" Target="../slideLayouts/slideLayout179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vmlDrawing" Target="../drawings/vmlDrawing15.v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83.xml"/><Relationship Id="rId16" Type="http://schemas.openxmlformats.org/officeDocument/2006/relationships/customXml" Target="../../customXml/item39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customXml" Target="../../customXml/item44.xml"/><Relationship Id="rId10" Type="http://schemas.openxmlformats.org/officeDocument/2006/relationships/slideLayout" Target="../slideLayouts/slideLayout19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vmlDrawing" Target="../drawings/vmlDrawing16.v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95.xml"/><Relationship Id="rId16" Type="http://schemas.openxmlformats.org/officeDocument/2006/relationships/customXml" Target="../../customXml/item30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customXml" Target="../../customXml/item41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vmlDrawing" Target="../drawings/vmlDrawing17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07.xml"/><Relationship Id="rId16" Type="http://schemas.openxmlformats.org/officeDocument/2006/relationships/customXml" Target="../../customXml/item9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customXml" Target="../../customXml/item19.xml"/><Relationship Id="rId10" Type="http://schemas.openxmlformats.org/officeDocument/2006/relationships/slideLayout" Target="../slideLayouts/slideLayout21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vmlDrawing" Target="../drawings/vmlDrawing18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1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19.xml"/><Relationship Id="rId16" Type="http://schemas.openxmlformats.org/officeDocument/2006/relationships/customXml" Target="../../customXml/item27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customXml" Target="../../customXml/item4.xml"/><Relationship Id="rId10" Type="http://schemas.openxmlformats.org/officeDocument/2006/relationships/slideLayout" Target="../slideLayouts/slideLayout227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vmlDrawing" Target="../drawings/vmlDrawing19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customXml" Target="../../customXml/item15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customXml" Target="../../customXml/item3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6" Type="http://schemas.openxmlformats.org/officeDocument/2006/relationships/customXml" Target="../../customXml/item11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customXml" Target="../../customXml/item21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customXml" Target="../../customXml/item22.xml"/><Relationship Id="rId2" Type="http://schemas.openxmlformats.org/officeDocument/2006/relationships/slideLayout" Target="../slideLayouts/slideLayout38.xml"/><Relationship Id="rId16" Type="http://schemas.openxmlformats.org/officeDocument/2006/relationships/customXml" Target="../../customXml/item8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51.xml"/><Relationship Id="rId16" Type="http://schemas.openxmlformats.org/officeDocument/2006/relationships/customXml" Target="../../customXml/item1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customXml" Target="../../customXml/item1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63.xml"/><Relationship Id="rId16" Type="http://schemas.openxmlformats.org/officeDocument/2006/relationships/customXml" Target="../../customXml/item4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customXml" Target="../../customXml/item20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5.xml"/><Relationship Id="rId16" Type="http://schemas.openxmlformats.org/officeDocument/2006/relationships/customXml" Target="../../customXml/item2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customXml" Target="../../customXml/item16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87.xml"/><Relationship Id="rId16" Type="http://schemas.openxmlformats.org/officeDocument/2006/relationships/customXml" Target="../../customXml/item2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customXml" Target="../../customXml/item1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99.xml"/><Relationship Id="rId16" Type="http://schemas.openxmlformats.org/officeDocument/2006/relationships/customXml" Target="../../customXml/item3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customXml" Target="../../customXml/item29.xml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83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53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10326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60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30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28359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57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27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16785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542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238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35076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46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16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53016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42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12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15014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38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08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2539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342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038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237487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24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594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17952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19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589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34898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7" y="659314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3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4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 smtClean="0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 smtClean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584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 smtClean="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 smtClean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3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224789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81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51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240561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1" tIns="45625" rIns="91231" bIns="45625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231" tIns="45625" rIns="91231" bIns="4562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231" tIns="45625" rIns="91231" bIns="456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11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231" tIns="45625" rIns="91231" bIns="456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11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231" tIns="45625" rIns="91231" bIns="456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11"/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2311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sldNum="0" hdr="0" ftr="0" dt="0"/>
  <p:txStyles>
    <p:titleStyle>
      <a:lvl1pPr algn="ctr" defTabSz="9123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21" indent="-342121" algn="l" defTabSz="9123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59" indent="-285086" algn="l" defTabSz="9123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97" indent="-228078" algn="l" defTabSz="9123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54" indent="-228078" algn="l" defTabSz="9123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712" indent="-228078" algn="l" defTabSz="9123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72" indent="-228078" algn="l" defTabSz="912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30" indent="-228078" algn="l" defTabSz="912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89" indent="-228078" algn="l" defTabSz="912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54" indent="-228078" algn="l" defTabSz="912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5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1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66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30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92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2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11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71" algn="l" defTabSz="912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64" tIns="45640" rIns="91264" bIns="4564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264" tIns="45640" rIns="91264" bIns="4564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264" tIns="45640" rIns="91264" bIns="456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264" tIns="45640" rIns="91264" bIns="456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264" tIns="45640" rIns="91264" bIns="456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0"/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264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ctr" defTabSz="9126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44" indent="-342244" algn="l" defTabSz="9126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26" indent="-285191" algn="l" defTabSz="9126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8" indent="-228160" algn="l" defTabSz="912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29" indent="-228160" algn="l" defTabSz="9126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51" indent="-228160" algn="l" defTabSz="9126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775" indent="-228160" algn="l" defTabSz="9126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098" indent="-228160" algn="l" defTabSz="9126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422" indent="-228160" algn="l" defTabSz="9126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749" indent="-228160" algn="l" defTabSz="9126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20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40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61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87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13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37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261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585" algn="l" defTabSz="912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63" tIns="45685" rIns="91363" bIns="45685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63" tIns="45685" rIns="91363" bIns="4568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63" tIns="45685" rIns="91363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3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63" tIns="45685" rIns="91363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3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63" tIns="45685" rIns="91363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30"/>
            <a:fld id="{1638A1C9-4A82-4211-801C-F3722E25E8A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63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sldNum="0" hdr="0" ftr="0" dt="0"/>
  <p:txStyles>
    <p:titleStyle>
      <a:lvl1pPr algn="ctr" defTabSz="9136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3" indent="-342613" algn="l" defTabSz="9136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7" indent="-285506" algn="l" defTabSz="9136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1" indent="-228408" algn="l" defTabSz="9136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6" indent="-228408" algn="l" defTabSz="9136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1" indent="-228408" algn="l" defTabSz="9136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8" indent="-228408" algn="l" defTabSz="9136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03" indent="-228408" algn="l" defTabSz="9136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21" indent="-228408" algn="l" defTabSz="9136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8" indent="-228408" algn="l" defTabSz="9136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7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2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792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488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22019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814099" y="659377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47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6"/>
      <p:custData r:id="rId17"/>
    </p:custDataLst>
    <p:extLst>
      <p:ext uri="{BB962C8B-B14F-4D97-AF65-F5344CB8AC3E}">
        <p14:creationId xmlns:p14="http://schemas.microsoft.com/office/powerpoint/2010/main" val="1324308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407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75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45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1222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71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41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5607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692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388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42857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666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362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32936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3" y="1"/>
          <a:ext cx="149192" cy="14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1"/>
                        <a:ext cx="149192" cy="14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ymbol RED_a_DIGITAL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14099" y="6593638"/>
            <a:ext cx="173070" cy="16966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" y="905107"/>
            <a:ext cx="8868740" cy="126366"/>
          </a:xfrm>
          <a:custGeom>
            <a:avLst/>
            <a:gdLst>
              <a:gd name="connsiteX0" fmla="*/ 0 w 9457509"/>
              <a:gd name="connsiteY0" fmla="*/ 0 h 195943"/>
              <a:gd name="connsiteX1" fmla="*/ 9457509 w 9457509"/>
              <a:gd name="connsiteY1" fmla="*/ 39189 h 195943"/>
              <a:gd name="connsiteX2" fmla="*/ 9353006 w 9457509"/>
              <a:gd name="connsiteY2" fmla="*/ 169817 h 195943"/>
              <a:gd name="connsiteX3" fmla="*/ 0 w 9457509"/>
              <a:gd name="connsiteY3" fmla="*/ 195943 h 195943"/>
              <a:gd name="connsiteX0" fmla="*/ 0 w 9457509"/>
              <a:gd name="connsiteY0" fmla="*/ 0 h 196306"/>
              <a:gd name="connsiteX1" fmla="*/ 9457509 w 9457509"/>
              <a:gd name="connsiteY1" fmla="*/ 39189 h 196306"/>
              <a:gd name="connsiteX2" fmla="*/ 9297557 w 9457509"/>
              <a:gd name="connsiteY2" fmla="*/ 196306 h 196306"/>
              <a:gd name="connsiteX3" fmla="*/ 0 w 9457509"/>
              <a:gd name="connsiteY3" fmla="*/ 195943 h 196306"/>
              <a:gd name="connsiteX0" fmla="*/ 13063 w 9457509"/>
              <a:gd name="connsiteY0" fmla="*/ 4716 h 157117"/>
              <a:gd name="connsiteX1" fmla="*/ 9457509 w 9457509"/>
              <a:gd name="connsiteY1" fmla="*/ 0 h 157117"/>
              <a:gd name="connsiteX2" fmla="*/ 9297557 w 9457509"/>
              <a:gd name="connsiteY2" fmla="*/ 157117 h 157117"/>
              <a:gd name="connsiteX3" fmla="*/ 0 w 9457509"/>
              <a:gd name="connsiteY3" fmla="*/ 156754 h 157117"/>
              <a:gd name="connsiteX0" fmla="*/ 13063 w 9449163"/>
              <a:gd name="connsiteY0" fmla="*/ 0 h 152401"/>
              <a:gd name="connsiteX1" fmla="*/ 9449163 w 9449163"/>
              <a:gd name="connsiteY1" fmla="*/ 0 h 152401"/>
              <a:gd name="connsiteX2" fmla="*/ 9297557 w 9449163"/>
              <a:gd name="connsiteY2" fmla="*/ 152401 h 152401"/>
              <a:gd name="connsiteX3" fmla="*/ 0 w 9449163"/>
              <a:gd name="connsiteY3" fmla="*/ 152038 h 152401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372963 w 9449163"/>
              <a:gd name="connsiteY2" fmla="*/ 152400 h 152400"/>
              <a:gd name="connsiteX3" fmla="*/ 0 w 9449163"/>
              <a:gd name="connsiteY3" fmla="*/ 152038 h 152400"/>
              <a:gd name="connsiteX0" fmla="*/ 13063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12269 w 9449163"/>
              <a:gd name="connsiteY0" fmla="*/ 0 h 152400"/>
              <a:gd name="connsiteX1" fmla="*/ 9449163 w 9449163"/>
              <a:gd name="connsiteY1" fmla="*/ 0 h 152400"/>
              <a:gd name="connsiteX2" fmla="*/ 9415032 w 9449163"/>
              <a:gd name="connsiteY2" fmla="*/ 152400 h 152400"/>
              <a:gd name="connsiteX3" fmla="*/ 0 w 9449163"/>
              <a:gd name="connsiteY3" fmla="*/ 152038 h 152400"/>
              <a:gd name="connsiteX0" fmla="*/ 0 w 9436894"/>
              <a:gd name="connsiteY0" fmla="*/ 0 h 152400"/>
              <a:gd name="connsiteX1" fmla="*/ 9436894 w 9436894"/>
              <a:gd name="connsiteY1" fmla="*/ 0 h 152400"/>
              <a:gd name="connsiteX2" fmla="*/ 9402763 w 9436894"/>
              <a:gd name="connsiteY2" fmla="*/ 152400 h 152400"/>
              <a:gd name="connsiteX3" fmla="*/ 0 w 9436894"/>
              <a:gd name="connsiteY3" fmla="*/ 1520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6894" h="152400">
                <a:moveTo>
                  <a:pt x="0" y="0"/>
                </a:moveTo>
                <a:lnTo>
                  <a:pt x="9436894" y="0"/>
                </a:lnTo>
                <a:lnTo>
                  <a:pt x="9402763" y="152400"/>
                </a:lnTo>
                <a:lnTo>
                  <a:pt x="0" y="152038"/>
                </a:lnTo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6" tIns="45612" rIns="91206" bIns="45612" rtlCol="0" anchor="ctr"/>
          <a:lstStyle/>
          <a:p>
            <a:pPr algn="ctr" defTabSz="912066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9164" y="53576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2846" y="1287063"/>
            <a:ext cx="8438320" cy="5095600"/>
          </a:xfrm>
          <a:prstGeom prst="rect">
            <a:avLst/>
          </a:prstGeom>
        </p:spPr>
        <p:txBody>
          <a:bodyPr vert="horz" lIns="91206" tIns="45612" rIns="91206" bIns="456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2362" y="6910687"/>
            <a:ext cx="6598325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612" rIns="0" bIns="45612" rtlCol="0" anchor="ctr" anchorCtr="0"/>
          <a:lstStyle/>
          <a:p>
            <a:pPr defTabSz="912066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15" name="SlideNumber"/>
          <p:cNvSpPr/>
          <p:nvPr/>
        </p:nvSpPr>
        <p:spPr>
          <a:xfrm>
            <a:off x="8516140" y="6616334"/>
            <a:ext cx="300772" cy="15163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471" rIns="0" bIns="36471" rtlCol="0" anchor="b" anchorCtr="0"/>
          <a:lstStyle/>
          <a:p>
            <a:pPr algn="ctr" defTabSz="912066"/>
            <a:fld id="{BB69BBE8-4DB2-4642-B003-B220ACD5A2FD}" type="slidenum">
              <a:rPr lang="en-US" sz="800">
                <a:solidFill>
                  <a:srgbClr val="080808"/>
                </a:solidFill>
              </a:rPr>
              <a:pPr algn="ctr" defTabSz="912066"/>
              <a:t>‹N›</a:t>
            </a:fld>
            <a:endParaRPr lang="fr-FR" sz="600" dirty="0">
              <a:solidFill>
                <a:srgbClr val="080808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71875" y="6400017"/>
            <a:ext cx="6543566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3683" indent="-183683" defTabSz="878829" fontAlgn="t"/>
            <a:endParaRPr lang="en-CA" sz="1000" dirty="0">
              <a:solidFill>
                <a:prstClr val="black"/>
              </a:solidFill>
            </a:endParaRPr>
          </a:p>
        </p:txBody>
      </p:sp>
    </p:spTree>
    <p:custDataLst>
      <p:custData r:id="rId15"/>
      <p:custData r:id="rId16"/>
    </p:custDataLst>
    <p:extLst>
      <p:ext uri="{BB962C8B-B14F-4D97-AF65-F5344CB8AC3E}">
        <p14:creationId xmlns:p14="http://schemas.microsoft.com/office/powerpoint/2010/main" val="424009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7884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773" marR="0" indent="-270773" algn="l" defTabSz="978580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3209" marR="0" indent="-11874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49836" marR="0" indent="-286596" algn="l" defTabSz="97858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0190" marR="0" indent="-209780" algn="l" defTabSz="9788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376" indent="-244698" algn="l" defTabSz="9788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180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221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0639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055" indent="-244698" algn="l" defTabSz="9788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41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84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252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67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087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510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6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349" algn="l" defTabSz="9788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05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1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8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93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7632341" y="116632"/>
            <a:ext cx="1368151" cy="758119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215367" cy="589709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Analisi dei costi della raccolta differenziata in Italia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805" y="2852936"/>
            <a:ext cx="5055608" cy="539162"/>
          </a:xfrm>
        </p:spPr>
        <p:txBody>
          <a:bodyPr>
            <a:no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Posizionamento di AMIU Bari e spunti di riflessione per il miglioramento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1560" y="5798238"/>
            <a:ext cx="3173891" cy="539162"/>
          </a:xfrm>
          <a:prstGeom prst="rect">
            <a:avLst/>
          </a:prstGeom>
        </p:spPr>
        <p:txBody>
          <a:bodyPr vert="horz" lIns="45612" tIns="45612" rIns="45612" bIns="45612" rtlCol="0">
            <a:normAutofit/>
          </a:bodyPr>
          <a:lstStyle>
            <a:lvl1pPr marL="0" marR="0" indent="0" algn="l" defTabSz="980929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None/>
              <a:tabLst/>
              <a:def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90595" marR="0" indent="0" algn="ctr" defTabSz="98092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None/>
              <a:tabLst/>
              <a:defRPr lang="en-CA" altLang="zh-CN" sz="1800" kern="12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1189" marR="0" indent="0" algn="ctr" defTabSz="98092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None/>
              <a:tabLst/>
              <a:defRPr lang="zh-CN" altLang="en-US" sz="1800" kern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1783" marR="0" indent="0" algn="ctr" defTabSz="981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None/>
              <a:tabLst/>
              <a:defRPr lang="en-CA" altLang="zh-CN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2377" indent="0" algn="ctr" defTabSz="98118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452971" indent="0" algn="ctr" defTabSz="9811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3566" indent="0" algn="ctr" defTabSz="9811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34160" indent="0" algn="ctr" defTabSz="9811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24754" indent="0" algn="ctr" defTabSz="9811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prstClr val="black"/>
              </a:buClr>
            </a:pPr>
            <a:r>
              <a:rPr lang="it-IT" sz="1800" dirty="0">
                <a:solidFill>
                  <a:srgbClr val="FF0000"/>
                </a:solidFill>
              </a:rPr>
              <a:t>Bari, 28 Novembre 2013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67944" y="4293096"/>
            <a:ext cx="4248473" cy="4001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smtClean="0">
                <a:solidFill>
                  <a:srgbClr val="00B050"/>
                </a:solidFill>
              </a:rPr>
              <a:t>                    </a:t>
            </a:r>
            <a:r>
              <a:rPr lang="it-IT" sz="2000" dirty="0" smtClean="0"/>
              <a:t> – </a:t>
            </a:r>
            <a:r>
              <a:rPr lang="it-IT" sz="2000" dirty="0" smtClean="0">
                <a:solidFill>
                  <a:srgbClr val="FF0000"/>
                </a:solidFill>
              </a:rPr>
              <a:t>Bain Company</a:t>
            </a:r>
          </a:p>
        </p:txBody>
      </p:sp>
      <p:pic>
        <p:nvPicPr>
          <p:cNvPr id="12" name="Picture 2" descr="http://www.federambiente.it/images/home/feder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33" y="722664"/>
            <a:ext cx="1331026" cy="3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ederambiente.it/images/home/feder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80808"/>
            <a:ext cx="2448272" cy="6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Approccio metodologico</a:t>
            </a:r>
          </a:p>
          <a:p>
            <a:r>
              <a:rPr lang="it-IT" sz="2000" dirty="0">
                <a:solidFill>
                  <a:prstClr val="black"/>
                </a:solidFill>
              </a:rPr>
              <a:t>Analisi di posizionamento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34" y="5695062"/>
            <a:ext cx="8776561" cy="830779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dirty="0">
                <a:solidFill>
                  <a:prstClr val="black"/>
                </a:solidFill>
              </a:rPr>
              <a:t>Il metodo utilizzato prevede il raffronto dei dati di costo dell'azienda </a:t>
            </a:r>
            <a:r>
              <a:rPr lang="it-IT" dirty="0" smtClean="0">
                <a:solidFill>
                  <a:prstClr val="black"/>
                </a:solidFill>
              </a:rPr>
              <a:t>con "panel" di realtà confrontabili dal punto di vista del modello di raccolta e delle dimensioni e caratteristiche dei bacini di servizio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31548" y="2954324"/>
            <a:ext cx="8090172" cy="27789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230" y="3041842"/>
            <a:ext cx="914400" cy="45986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681" y="3041842"/>
            <a:ext cx="914400" cy="45986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055223" y="1160800"/>
            <a:ext cx="7166502" cy="41591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Costo di raccolta – approccio metodologico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53773" y="1603112"/>
            <a:ext cx="2154701" cy="1582145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900" i="1" dirty="0">
                <a:solidFill>
                  <a:prstClr val="black"/>
                </a:solidFill>
              </a:rPr>
              <a:t>Media, a parità di modello di raccolta utilizzato (stradale/porta a porta), di un set di </a:t>
            </a:r>
            <a:r>
              <a:rPr lang="it-IT" sz="900" b="1" i="1" dirty="0">
                <a:solidFill>
                  <a:prstClr val="black"/>
                </a:solidFill>
              </a:rPr>
              <a:t>aziende confrontabili dal punto di vista di dimensioni e caratteristiche del bacino servito e con livelli di efficienza in linea con i riferimenti del mercato</a:t>
            </a:r>
            <a:endParaRPr lang="it-IT" sz="1200" b="1" i="1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68026" y="1688933"/>
            <a:ext cx="2036691" cy="135221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900" i="1" dirty="0">
                <a:solidFill>
                  <a:prstClr val="black"/>
                </a:solidFill>
              </a:rPr>
              <a:t>Media, a parità di modello di raccolta utilizzato (stradale/porta a porta), di un set di </a:t>
            </a:r>
            <a:r>
              <a:rPr lang="it-IT" sz="900" b="1" i="1" dirty="0">
                <a:solidFill>
                  <a:prstClr val="black"/>
                </a:solidFill>
              </a:rPr>
              <a:t>aziende confrontabili dal punto di vista di dimensioni e caratteristiche del bacino servito e con performance di eccellenza nel panorama nazionale</a:t>
            </a:r>
            <a:endParaRPr lang="it-IT" sz="1200" b="1" i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5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9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34"/>
          </a:xfrm>
          <a:prstGeom prst="rect">
            <a:avLst/>
          </a:prstGeom>
          <a:noFill/>
        </p:spPr>
        <p:txBody>
          <a:bodyPr vert="horz" wrap="square" lIns="34238" tIns="34238" rIns="34238" bIns="34238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Approccio metodologico</a:t>
            </a:r>
          </a:p>
          <a:p>
            <a:r>
              <a:rPr lang="it-IT" sz="2000" dirty="0">
                <a:solidFill>
                  <a:prstClr val="black"/>
                </a:solidFill>
              </a:rPr>
              <a:t>Driver di costo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48" name="KMA6DA78C"/>
          <p:cNvSpPr>
            <a:spLocks noChangeArrowheads="1"/>
          </p:cNvSpPr>
          <p:nvPr/>
        </p:nvSpPr>
        <p:spPr bwMode="auto">
          <a:xfrm>
            <a:off x="186642" y="5753860"/>
            <a:ext cx="8643608" cy="1077204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altLang="ja-JP" sz="1600" b="1" dirty="0">
                <a:solidFill>
                  <a:prstClr val="black"/>
                </a:solidFill>
              </a:rPr>
              <a:t>Per l'analisi delle performance dei sistemi di raccolta, è stato sviluppato un approccio basato non sulla richiesta di dati di costo elaborati individualmente da ciascuna azienda, bensì sull'analisi dei driver industriali alla base dell'efficienza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9402" y="1404967"/>
            <a:ext cx="1387127" cy="410208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95130" y="1468493"/>
            <a:ext cx="1227558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N.ADDETTI/</a:t>
            </a:r>
          </a:p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SERVIZIO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99402" y="2157015"/>
            <a:ext cx="1387127" cy="410208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95130" y="2231128"/>
            <a:ext cx="1227558" cy="39906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SERVIZI DI RACCOLTA/ TONNELLATE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17792" y="1613328"/>
            <a:ext cx="1387127" cy="41020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72594" y="1678333"/>
            <a:ext cx="1291113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N. ADDETTI/</a:t>
            </a:r>
          </a:p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TONNELLATE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317792" y="2293752"/>
            <a:ext cx="1387127" cy="41020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13795" y="2367863"/>
            <a:ext cx="1227558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COSTO UNITARIO DEL PERSONALE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284236" y="1941603"/>
            <a:ext cx="1387127" cy="410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12057" y="1996505"/>
            <a:ext cx="1363446" cy="39906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COSTI DEL PERSONALE/TONNELLATE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13764" y="3434833"/>
            <a:ext cx="1387127" cy="410208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9767" y="3513681"/>
            <a:ext cx="1227558" cy="39906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COSTI DI</a:t>
            </a:r>
          </a:p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RACCOLTA/TONNELLATE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317792" y="3319272"/>
            <a:ext cx="1387127" cy="41020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13795" y="3402963"/>
            <a:ext cx="1227558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COSTO VEICOLI LEGGERI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284236" y="3432892"/>
            <a:ext cx="1387127" cy="410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12057" y="3498381"/>
            <a:ext cx="1363446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COSTI DI GESTIONE VEICOLI/TONNELLATE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284236" y="4963008"/>
            <a:ext cx="1387127" cy="410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07210" y="5017906"/>
            <a:ext cx="1540678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COSTI DI GESTIONE CONTENITORI/TONNELLATE</a:t>
            </a:r>
          </a:p>
        </p:txBody>
      </p:sp>
      <p:cxnSp>
        <p:nvCxnSpPr>
          <p:cNvPr id="100" name="Elbow Connector 99"/>
          <p:cNvCxnSpPr>
            <a:stCxn id="88" idx="3"/>
            <a:endCxn id="85" idx="1"/>
          </p:cNvCxnSpPr>
          <p:nvPr/>
        </p:nvCxnSpPr>
        <p:spPr>
          <a:xfrm flipV="1">
            <a:off x="1701119" y="2147423"/>
            <a:ext cx="583107" cy="1493229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88" idx="3"/>
            <a:endCxn id="94" idx="1"/>
          </p:cNvCxnSpPr>
          <p:nvPr/>
        </p:nvCxnSpPr>
        <p:spPr>
          <a:xfrm flipV="1">
            <a:off x="1701119" y="3638026"/>
            <a:ext cx="583107" cy="1941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88" idx="3"/>
            <a:endCxn id="98" idx="1"/>
          </p:cNvCxnSpPr>
          <p:nvPr/>
        </p:nvCxnSpPr>
        <p:spPr>
          <a:xfrm>
            <a:off x="1701119" y="3639963"/>
            <a:ext cx="583107" cy="1528175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54" idx="1"/>
            <a:endCxn id="85" idx="3"/>
          </p:cNvCxnSpPr>
          <p:nvPr/>
        </p:nvCxnSpPr>
        <p:spPr>
          <a:xfrm rot="10800000" flipV="1">
            <a:off x="3671115" y="1818454"/>
            <a:ext cx="646662" cy="328275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7" idx="1"/>
            <a:endCxn id="85" idx="3"/>
          </p:cNvCxnSpPr>
          <p:nvPr/>
        </p:nvCxnSpPr>
        <p:spPr>
          <a:xfrm rot="10800000">
            <a:off x="3671115" y="2147404"/>
            <a:ext cx="646662" cy="352147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91" idx="1"/>
            <a:endCxn id="94" idx="3"/>
          </p:cNvCxnSpPr>
          <p:nvPr/>
        </p:nvCxnSpPr>
        <p:spPr>
          <a:xfrm rot="10800000" flipV="1">
            <a:off x="3671115" y="3524399"/>
            <a:ext cx="646662" cy="113621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54" idx="3"/>
            <a:endCxn id="49" idx="1"/>
          </p:cNvCxnSpPr>
          <p:nvPr/>
        </p:nvCxnSpPr>
        <p:spPr>
          <a:xfrm flipV="1">
            <a:off x="5704904" y="1610073"/>
            <a:ext cx="594210" cy="208362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54" idx="3"/>
            <a:endCxn id="51" idx="1"/>
          </p:cNvCxnSpPr>
          <p:nvPr/>
        </p:nvCxnSpPr>
        <p:spPr>
          <a:xfrm>
            <a:off x="5704904" y="1818437"/>
            <a:ext cx="594210" cy="543687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749800" y="1448030"/>
            <a:ext cx="1227558" cy="355099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900" b="1" i="1" dirty="0">
                <a:solidFill>
                  <a:prstClr val="black"/>
                </a:solidFill>
              </a:rPr>
              <a:t>COMPOSIZIONE</a:t>
            </a:r>
          </a:p>
          <a:p>
            <a:pPr algn="ctr" defTabSz="912066"/>
            <a:r>
              <a:rPr lang="it-IT" sz="900" b="1" i="1" dirty="0">
                <a:solidFill>
                  <a:prstClr val="black"/>
                </a:solidFill>
              </a:rPr>
              <a:t>EQUIPAGGI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769487" y="2200077"/>
            <a:ext cx="1227558" cy="497995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900" b="1" i="1" dirty="0">
                <a:solidFill>
                  <a:prstClr val="black"/>
                </a:solidFill>
              </a:rPr>
              <a:t>PRODUTTIVITÀ SERVIZI DI RACCOLTA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911742" y="1953698"/>
            <a:ext cx="215866" cy="366091"/>
          </a:xfrm>
          <a:prstGeom prst="rect">
            <a:avLst/>
          </a:prstGeom>
          <a:noFill/>
        </p:spPr>
        <p:txBody>
          <a:bodyPr wrap="none" lIns="34238" tIns="34238" rIns="34238" bIns="34238" rtlCol="0">
            <a:spAutoFit/>
          </a:bodyPr>
          <a:lstStyle/>
          <a:p>
            <a:pPr defTabSz="912066"/>
            <a:r>
              <a:rPr lang="it-IT" sz="1900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870619" y="1796688"/>
            <a:ext cx="215866" cy="366091"/>
          </a:xfrm>
          <a:prstGeom prst="rect">
            <a:avLst/>
          </a:prstGeom>
          <a:noFill/>
        </p:spPr>
        <p:txBody>
          <a:bodyPr wrap="none" lIns="34238" tIns="34238" rIns="34238" bIns="34238" rtlCol="0">
            <a:spAutoFit/>
          </a:bodyPr>
          <a:lstStyle/>
          <a:p>
            <a:pPr defTabSz="912066"/>
            <a:r>
              <a:rPr lang="it-IT" sz="1900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317792" y="4097335"/>
            <a:ext cx="1387127" cy="41020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/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413795" y="4221661"/>
            <a:ext cx="1227558" cy="289146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algn="ctr" defTabSz="912066"/>
            <a:r>
              <a:rPr lang="it-IT" sz="700" b="1" dirty="0">
                <a:solidFill>
                  <a:prstClr val="black"/>
                </a:solidFill>
              </a:rPr>
              <a:t>CCSTO VEICOLI PESANTI</a:t>
            </a:r>
          </a:p>
        </p:txBody>
      </p:sp>
      <p:cxnSp>
        <p:nvCxnSpPr>
          <p:cNvPr id="121" name="Elbow Connector 120"/>
          <p:cNvCxnSpPr>
            <a:stCxn id="119" idx="1"/>
            <a:endCxn id="94" idx="3"/>
          </p:cNvCxnSpPr>
          <p:nvPr/>
        </p:nvCxnSpPr>
        <p:spPr>
          <a:xfrm rot="10800000">
            <a:off x="3671116" y="3637996"/>
            <a:ext cx="646662" cy="664442"/>
          </a:xfrm>
          <a:prstGeom prst="bentConnector3">
            <a:avLst>
              <a:gd name="adj1" fmla="val 50000"/>
            </a:avLst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865621" y="3717625"/>
            <a:ext cx="271971" cy="366091"/>
          </a:xfrm>
          <a:prstGeom prst="rect">
            <a:avLst/>
          </a:prstGeom>
          <a:noFill/>
        </p:spPr>
        <p:txBody>
          <a:bodyPr wrap="none" lIns="34238" tIns="34238" rIns="34238" bIns="34238" rtlCol="0">
            <a:spAutoFit/>
          </a:bodyPr>
          <a:lstStyle/>
          <a:p>
            <a:pPr defTabSz="912066"/>
            <a:r>
              <a:rPr lang="it-IT" sz="1900" dirty="0">
                <a:solidFill>
                  <a:prstClr val="black"/>
                </a:solidFill>
              </a:rPr>
              <a:t>+</a:t>
            </a:r>
          </a:p>
        </p:txBody>
      </p:sp>
      <p:pic>
        <p:nvPicPr>
          <p:cNvPr id="40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12315" y="78697"/>
            <a:ext cx="1131688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1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80307" y="2348880"/>
            <a:ext cx="6029557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Inquadramento generale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Approccio metodologico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Analisi del posizionamento di AMIU Bari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Sintesi delle evidenze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780312" y="3584891"/>
            <a:ext cx="5649857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12" tIns="45612" rIns="45612" bIns="45612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9"/>
          <p:cNvSpPr/>
          <p:nvPr/>
        </p:nvSpPr>
        <p:spPr>
          <a:xfrm>
            <a:off x="1647367" y="1340768"/>
            <a:ext cx="5915734" cy="576064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costo unitario di raccolta rifiuti indifferenziati</a:t>
            </a:r>
            <a:br>
              <a:rPr lang="it-IT" sz="1400" b="1" dirty="0">
                <a:solidFill>
                  <a:srgbClr val="FFFFFF"/>
                </a:solidFill>
              </a:rPr>
            </a:br>
            <a:r>
              <a:rPr lang="it-IT" sz="1400" b="1" dirty="0">
                <a:solidFill>
                  <a:srgbClr val="FFFFFF"/>
                </a:solidFill>
              </a:rPr>
              <a:t>e da imballaggio (dati su base 100)</a:t>
            </a: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42"/>
          </a:xfrm>
          <a:prstGeom prst="rect">
            <a:avLst/>
          </a:prstGeom>
          <a:noFill/>
        </p:spPr>
        <p:txBody>
          <a:bodyPr vert="horz" wrap="square" lIns="34242" tIns="34242" rIns="34242" bIns="34242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Confronto con le realtà mediamente efficienti (1)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60" name="TextBox 10"/>
          <p:cNvSpPr txBox="1"/>
          <p:nvPr/>
        </p:nvSpPr>
        <p:spPr>
          <a:xfrm>
            <a:off x="182429" y="5448140"/>
            <a:ext cx="8776561" cy="1077204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600" b="1" dirty="0">
                <a:solidFill>
                  <a:prstClr val="black"/>
                </a:solidFill>
              </a:rPr>
              <a:t>In termini complessivi (tutte le frazioni analizzate), AMIU Bari evidenzia un posizionamento sui costi di raccolta più efficiente del 12% dei riferimenti medi del mercato, a fronte però di una raccolta differenziata inferiore di 14 punti percentuali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blackWhite">
          <a:xfrm>
            <a:off x="4120662" y="4941168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" name="Rectangle 6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15616" y="2090165"/>
            <a:ext cx="6500640" cy="27789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12676" y="3645024"/>
            <a:ext cx="664689" cy="36004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23%</a:t>
            </a:r>
          </a:p>
        </p:txBody>
      </p:sp>
      <p:sp>
        <p:nvSpPr>
          <p:cNvPr id="11" name="Oval 10"/>
          <p:cNvSpPr/>
          <p:nvPr/>
        </p:nvSpPr>
        <p:spPr>
          <a:xfrm>
            <a:off x="5004040" y="3645024"/>
            <a:ext cx="664689" cy="36004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37%</a:t>
            </a:r>
          </a:p>
        </p:txBody>
      </p:sp>
      <p:sp>
        <p:nvSpPr>
          <p:cNvPr id="12" name="Oval 11"/>
          <p:cNvSpPr/>
          <p:nvPr/>
        </p:nvSpPr>
        <p:spPr>
          <a:xfrm>
            <a:off x="650356" y="2090143"/>
            <a:ext cx="664689" cy="36004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..%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1872" y="2143489"/>
            <a:ext cx="2639495" cy="261600"/>
          </a:xfrm>
          <a:prstGeom prst="rect">
            <a:avLst/>
          </a:prstGeom>
          <a:noFill/>
        </p:spPr>
        <p:txBody>
          <a:bodyPr wrap="none" lIns="45620" tIns="45620" rIns="45620" bIns="45620" rtlCol="0">
            <a:spAutoFit/>
          </a:bodyPr>
          <a:lstStyle/>
          <a:p>
            <a:pPr defTabSz="912066"/>
            <a:r>
              <a:rPr lang="it-IT" sz="1100" dirty="0">
                <a:solidFill>
                  <a:prstClr val="black"/>
                </a:solidFill>
              </a:rPr>
              <a:t>percentuale di raccolta differenziata</a:t>
            </a:r>
          </a:p>
        </p:txBody>
      </p:sp>
      <p:pic>
        <p:nvPicPr>
          <p:cNvPr id="1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2846920" y="4346261"/>
            <a:ext cx="1060398" cy="5875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114" y="6583263"/>
            <a:ext cx="9088371" cy="215429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800" b="1" i="1" u="sng" dirty="0">
                <a:solidFill>
                  <a:prstClr val="black"/>
                </a:solidFill>
              </a:rPr>
              <a:t>Nota: escludendo il contributo della frazione organica, la raccolta differenziata di Bari si attesta sul 19% mentre quella delle realtà confrontabili è del 27%</a:t>
            </a:r>
          </a:p>
        </p:txBody>
      </p:sp>
      <p:pic>
        <p:nvPicPr>
          <p:cNvPr id="1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8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42"/>
          </a:xfrm>
          <a:prstGeom prst="rect">
            <a:avLst/>
          </a:prstGeom>
          <a:noFill/>
        </p:spPr>
        <p:txBody>
          <a:bodyPr vert="horz" wrap="square" lIns="34242" tIns="34242" rIns="34242" bIns="34242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60" name="TextBox 10"/>
          <p:cNvSpPr txBox="1"/>
          <p:nvPr/>
        </p:nvSpPr>
        <p:spPr>
          <a:xfrm>
            <a:off x="182429" y="5786694"/>
            <a:ext cx="8776561" cy="751840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400" b="1" dirty="0">
                <a:solidFill>
                  <a:prstClr val="black"/>
                </a:solidFill>
              </a:rPr>
              <a:t>L'analisi per singola frazione evidenzia un posizionamento di efficienza relativamente a tutte le frazioni analizzate, con l'eccezione della raccolta porta a porta del vetro e della raccolta stradale della plastica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Confronto con le realtà mediamente efficienti (2)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39405" y="1866879"/>
            <a:ext cx="1324575" cy="461463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800" b="1" dirty="0">
                <a:solidFill>
                  <a:prstClr val="black"/>
                </a:solidFill>
              </a:rPr>
              <a:t>Realtà confrontabili mediamente efficienti</a:t>
            </a:r>
          </a:p>
        </p:txBody>
      </p:sp>
      <p:sp>
        <p:nvSpPr>
          <p:cNvPr id="9" name="Isosceles Triangle 8"/>
          <p:cNvSpPr/>
          <p:nvPr/>
        </p:nvSpPr>
        <p:spPr>
          <a:xfrm rot="10800000">
            <a:off x="2182379" y="4340618"/>
            <a:ext cx="5124681" cy="2360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497536" y="5013177"/>
            <a:ext cx="997034" cy="432048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4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760445" y="5013177"/>
            <a:ext cx="997034" cy="432048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400" i="1" dirty="0">
                <a:solidFill>
                  <a:prstClr val="black"/>
                </a:solidFill>
              </a:rPr>
              <a:t>112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4627" y="5094550"/>
            <a:ext cx="1513087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Media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499314" y="4593014"/>
            <a:ext cx="1513087" cy="36913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Realtà confrontabili mediamente efficienti</a:t>
            </a:r>
          </a:p>
        </p:txBody>
      </p:sp>
      <p:sp>
        <p:nvSpPr>
          <p:cNvPr id="141" name="Oval 140"/>
          <p:cNvSpPr/>
          <p:nvPr/>
        </p:nvSpPr>
        <p:spPr>
          <a:xfrm>
            <a:off x="5860225" y="5053931"/>
            <a:ext cx="639399" cy="378633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000" b="1" dirty="0">
                <a:solidFill>
                  <a:srgbClr val="FFFFFF"/>
                </a:solidFill>
              </a:rPr>
              <a:t>12%</a:t>
            </a:r>
          </a:p>
        </p:txBody>
      </p:sp>
      <p:sp>
        <p:nvSpPr>
          <p:cNvPr id="142" name="Oval 141"/>
          <p:cNvSpPr/>
          <p:nvPr/>
        </p:nvSpPr>
        <p:spPr>
          <a:xfrm>
            <a:off x="12041833" y="3344073"/>
            <a:ext cx="639399" cy="378633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700795" y="1335909"/>
            <a:ext cx="1291379" cy="261610"/>
          </a:xfrm>
          <a:prstGeom prst="rect">
            <a:avLst/>
          </a:prstGeom>
          <a:noFill/>
        </p:spPr>
        <p:txBody>
          <a:bodyPr wrap="none" lIns="45620" tIns="45620" rIns="45620" bIns="45620" rtlCol="0">
            <a:spAutoFit/>
          </a:bodyPr>
          <a:lstStyle/>
          <a:p>
            <a:pPr defTabSz="912066"/>
            <a:r>
              <a:rPr lang="it-IT" sz="1100" i="1" dirty="0">
                <a:solidFill>
                  <a:prstClr val="black"/>
                </a:solidFill>
              </a:rPr>
              <a:t>Dati su base 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6870" y="1274304"/>
            <a:ext cx="2679749" cy="379523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srgbClr val="FFFFFF"/>
                </a:solidFill>
              </a:rPr>
              <a:t>RACCOLTA PORTA A PORTA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812033" y="1875729"/>
            <a:ext cx="1324575" cy="461463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800" b="1" dirty="0">
                <a:solidFill>
                  <a:prstClr val="black"/>
                </a:solidFill>
              </a:rPr>
              <a:t>Realtà confrontabili mediamente efficienti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65" y="2330396"/>
            <a:ext cx="1324575" cy="36913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RACCOLTA INDIFFERENZIATA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6572" y="229837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72161" y="229837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144</a:t>
            </a:r>
          </a:p>
        </p:txBody>
      </p:sp>
      <p:sp>
        <p:nvSpPr>
          <p:cNvPr id="8" name="Oval 7"/>
          <p:cNvSpPr/>
          <p:nvPr/>
        </p:nvSpPr>
        <p:spPr>
          <a:xfrm>
            <a:off x="4097209" y="2329562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44%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939197" y="230722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044780" y="230722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106</a:t>
            </a:r>
          </a:p>
        </p:txBody>
      </p:sp>
      <p:sp>
        <p:nvSpPr>
          <p:cNvPr id="118" name="Oval 117"/>
          <p:cNvSpPr/>
          <p:nvPr/>
        </p:nvSpPr>
        <p:spPr>
          <a:xfrm>
            <a:off x="7069834" y="2338412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6%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4976" y="2808243"/>
            <a:ext cx="950193" cy="36913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CARTA CONGIUNTA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66572" y="278595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72161" y="278595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119</a:t>
            </a:r>
          </a:p>
        </p:txBody>
      </p:sp>
      <p:sp>
        <p:nvSpPr>
          <p:cNvPr id="103" name="Oval 102"/>
          <p:cNvSpPr/>
          <p:nvPr/>
        </p:nvSpPr>
        <p:spPr>
          <a:xfrm>
            <a:off x="4086584" y="2826874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19%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39197" y="279480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044780" y="279480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161</a:t>
            </a:r>
          </a:p>
        </p:txBody>
      </p:sp>
      <p:sp>
        <p:nvSpPr>
          <p:cNvPr id="119" name="Oval 118"/>
          <p:cNvSpPr/>
          <p:nvPr/>
        </p:nvSpPr>
        <p:spPr>
          <a:xfrm>
            <a:off x="7059212" y="2835724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61%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6096" y="3332787"/>
            <a:ext cx="859073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>
                <a:solidFill>
                  <a:prstClr val="black"/>
                </a:solidFill>
              </a:rPr>
              <a:t>VETRO</a:t>
            </a:r>
            <a:endParaRPr lang="it-IT" sz="900" b="1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66572" y="326345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72161" y="326345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82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939197" y="327230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44780" y="327230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127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4976" y="3843715"/>
            <a:ext cx="1014444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PLASTICA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966572" y="375137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072161" y="375137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102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939197" y="376022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044780" y="376022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92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939245" y="1283154"/>
            <a:ext cx="2679749" cy="379523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srgbClr val="FFFFFF"/>
                </a:solidFill>
              </a:rPr>
              <a:t>RACCOLTA STRADALE</a:t>
            </a:r>
          </a:p>
        </p:txBody>
      </p:sp>
      <p:pic>
        <p:nvPicPr>
          <p:cNvPr id="56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2010993" y="1810445"/>
            <a:ext cx="803370" cy="445162"/>
          </a:xfrm>
          <a:prstGeom prst="rect">
            <a:avLst/>
          </a:prstGeom>
          <a:noFill/>
        </p:spPr>
      </p:pic>
      <p:pic>
        <p:nvPicPr>
          <p:cNvPr id="57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4970814" y="1810445"/>
            <a:ext cx="803370" cy="445162"/>
          </a:xfrm>
          <a:prstGeom prst="rect">
            <a:avLst/>
          </a:prstGeom>
          <a:noFill/>
        </p:spPr>
      </p:pic>
      <p:pic>
        <p:nvPicPr>
          <p:cNvPr id="58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3573706" y="4555088"/>
            <a:ext cx="803370" cy="445162"/>
          </a:xfrm>
          <a:prstGeom prst="rect">
            <a:avLst/>
          </a:prstGeom>
          <a:noFill/>
        </p:spPr>
      </p:pic>
      <p:sp>
        <p:nvSpPr>
          <p:cNvPr id="49" name="Oval 48"/>
          <p:cNvSpPr/>
          <p:nvPr/>
        </p:nvSpPr>
        <p:spPr>
          <a:xfrm>
            <a:off x="4086584" y="3269289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50" name="Oval 49"/>
          <p:cNvSpPr/>
          <p:nvPr/>
        </p:nvSpPr>
        <p:spPr>
          <a:xfrm>
            <a:off x="7059212" y="3278139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27%</a:t>
            </a:r>
          </a:p>
        </p:txBody>
      </p:sp>
      <p:sp>
        <p:nvSpPr>
          <p:cNvPr id="51" name="Oval 50"/>
          <p:cNvSpPr/>
          <p:nvPr/>
        </p:nvSpPr>
        <p:spPr>
          <a:xfrm>
            <a:off x="4086584" y="3781311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2%</a:t>
            </a:r>
          </a:p>
        </p:txBody>
      </p:sp>
      <p:sp>
        <p:nvSpPr>
          <p:cNvPr id="52" name="Oval 51"/>
          <p:cNvSpPr/>
          <p:nvPr/>
        </p:nvSpPr>
        <p:spPr>
          <a:xfrm>
            <a:off x="7059212" y="3790161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8%</a:t>
            </a:r>
          </a:p>
        </p:txBody>
      </p:sp>
      <p:pic>
        <p:nvPicPr>
          <p:cNvPr id="48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3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9"/>
          <p:cNvSpPr/>
          <p:nvPr/>
        </p:nvSpPr>
        <p:spPr>
          <a:xfrm>
            <a:off x="1647367" y="1340768"/>
            <a:ext cx="5915734" cy="576064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costo unitario di raccolta rifiuti indifferenziati</a:t>
            </a:r>
            <a:br>
              <a:rPr lang="it-IT" sz="1400" b="1" dirty="0">
                <a:solidFill>
                  <a:srgbClr val="FFFFFF"/>
                </a:solidFill>
              </a:rPr>
            </a:br>
            <a:r>
              <a:rPr lang="it-IT" sz="1400" b="1" dirty="0">
                <a:solidFill>
                  <a:srgbClr val="FFFFFF"/>
                </a:solidFill>
              </a:rPr>
              <a:t>e da imballaggio (dati su base 100)</a:t>
            </a: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42"/>
          </a:xfrm>
          <a:prstGeom prst="rect">
            <a:avLst/>
          </a:prstGeom>
          <a:noFill/>
        </p:spPr>
        <p:txBody>
          <a:bodyPr vert="horz" wrap="square" lIns="34242" tIns="34242" rIns="34242" bIns="34242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Confronto con le best </a:t>
            </a:r>
            <a:r>
              <a:rPr lang="it-IT" sz="2000" dirty="0" err="1">
                <a:solidFill>
                  <a:prstClr val="black"/>
                </a:solidFill>
              </a:rPr>
              <a:t>practice</a:t>
            </a:r>
            <a:r>
              <a:rPr lang="it-IT" sz="2000" dirty="0">
                <a:solidFill>
                  <a:prstClr val="black"/>
                </a:solidFill>
              </a:rPr>
              <a:t> (1)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60" name="TextBox 10"/>
          <p:cNvSpPr txBox="1"/>
          <p:nvPr/>
        </p:nvSpPr>
        <p:spPr>
          <a:xfrm>
            <a:off x="182429" y="5373216"/>
            <a:ext cx="8776561" cy="1077204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600" b="1" dirty="0">
                <a:solidFill>
                  <a:prstClr val="black"/>
                </a:solidFill>
              </a:rPr>
              <a:t>Il confronto con le best </a:t>
            </a:r>
            <a:r>
              <a:rPr lang="it-IT" sz="1600" b="1" dirty="0" err="1">
                <a:solidFill>
                  <a:prstClr val="black"/>
                </a:solidFill>
              </a:rPr>
              <a:t>practice</a:t>
            </a:r>
            <a:r>
              <a:rPr lang="it-IT" sz="1600" b="1" dirty="0">
                <a:solidFill>
                  <a:prstClr val="black"/>
                </a:solidFill>
              </a:rPr>
              <a:t> di riferimento operanti in contesti analoghi a quello di AMIU Bari evidenzia viceversa margini di miglioramento in chiave prospettica fino al 13%, a fronte di performance inferiori di 12 punti percentuali in termini di intercettazione differenziata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blackWhite">
          <a:xfrm>
            <a:off x="4120662" y="5085185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" name="Rectangle 6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15616" y="2090165"/>
            <a:ext cx="6500640" cy="27789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40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12676" y="3645024"/>
            <a:ext cx="664689" cy="36004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23%</a:t>
            </a:r>
          </a:p>
        </p:txBody>
      </p:sp>
      <p:sp>
        <p:nvSpPr>
          <p:cNvPr id="10" name="Oval 9"/>
          <p:cNvSpPr/>
          <p:nvPr/>
        </p:nvSpPr>
        <p:spPr>
          <a:xfrm>
            <a:off x="5004040" y="3645024"/>
            <a:ext cx="664689" cy="36004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35%</a:t>
            </a:r>
          </a:p>
        </p:txBody>
      </p:sp>
      <p:sp>
        <p:nvSpPr>
          <p:cNvPr id="11" name="Oval 10"/>
          <p:cNvSpPr/>
          <p:nvPr/>
        </p:nvSpPr>
        <p:spPr>
          <a:xfrm>
            <a:off x="5170240" y="1988840"/>
            <a:ext cx="664689" cy="36004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..%</a:t>
            </a:r>
          </a:p>
        </p:txBody>
      </p:sp>
      <p:pic>
        <p:nvPicPr>
          <p:cNvPr id="1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2846920" y="4346261"/>
            <a:ext cx="1060398" cy="5875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95250" y="2073698"/>
            <a:ext cx="2639495" cy="261600"/>
          </a:xfrm>
          <a:prstGeom prst="rect">
            <a:avLst/>
          </a:prstGeom>
          <a:noFill/>
        </p:spPr>
        <p:txBody>
          <a:bodyPr wrap="none" lIns="45620" tIns="45620" rIns="45620" bIns="45620" rtlCol="0">
            <a:spAutoFit/>
          </a:bodyPr>
          <a:lstStyle/>
          <a:p>
            <a:pPr defTabSz="912066"/>
            <a:r>
              <a:rPr lang="it-IT" sz="1100" dirty="0">
                <a:solidFill>
                  <a:prstClr val="black"/>
                </a:solidFill>
              </a:rPr>
              <a:t>percentuale di raccolta differenziata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14" y="6583241"/>
            <a:ext cx="8724490" cy="215429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800" b="1" i="1" u="sng" dirty="0">
                <a:solidFill>
                  <a:prstClr val="black"/>
                </a:solidFill>
              </a:rPr>
              <a:t>Nota: escludendo il contributo della frazione organica, la raccolta differenziata di Bari si attesta sul 19% mentre quella delle best </a:t>
            </a:r>
            <a:r>
              <a:rPr lang="it-IT" sz="800" b="1" i="1" u="sng" dirty="0" err="1">
                <a:solidFill>
                  <a:prstClr val="black"/>
                </a:solidFill>
              </a:rPr>
              <a:t>practice</a:t>
            </a:r>
            <a:r>
              <a:rPr lang="it-IT" sz="800" b="1" i="1" u="sng" dirty="0">
                <a:solidFill>
                  <a:prstClr val="black"/>
                </a:solidFill>
              </a:rPr>
              <a:t> è del 26%</a:t>
            </a:r>
          </a:p>
        </p:txBody>
      </p:sp>
      <p:pic>
        <p:nvPicPr>
          <p:cNvPr id="1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2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42"/>
          </a:xfrm>
          <a:prstGeom prst="rect">
            <a:avLst/>
          </a:prstGeom>
          <a:noFill/>
        </p:spPr>
        <p:txBody>
          <a:bodyPr vert="horz" wrap="square" lIns="34242" tIns="34242" rIns="34242" bIns="34242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Confronto con le best </a:t>
            </a:r>
            <a:r>
              <a:rPr lang="it-IT" sz="2000" dirty="0" err="1">
                <a:solidFill>
                  <a:prstClr val="black"/>
                </a:solidFill>
              </a:rPr>
              <a:t>practice</a:t>
            </a:r>
            <a:r>
              <a:rPr lang="it-IT" sz="2000" dirty="0">
                <a:solidFill>
                  <a:prstClr val="black"/>
                </a:solidFill>
              </a:rPr>
              <a:t> (2)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12041833" y="3344073"/>
            <a:ext cx="639399" cy="378633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700782" y="1187024"/>
            <a:ext cx="1291379" cy="261610"/>
          </a:xfrm>
          <a:prstGeom prst="rect">
            <a:avLst/>
          </a:prstGeom>
          <a:noFill/>
        </p:spPr>
        <p:txBody>
          <a:bodyPr wrap="none" lIns="45620" tIns="45620" rIns="45620" bIns="45620" rtlCol="0">
            <a:spAutoFit/>
          </a:bodyPr>
          <a:lstStyle/>
          <a:p>
            <a:pPr defTabSz="912066"/>
            <a:r>
              <a:rPr lang="it-IT" sz="1100" i="1" dirty="0">
                <a:solidFill>
                  <a:prstClr val="black"/>
                </a:solidFill>
              </a:rPr>
              <a:t>Dati su base 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39405" y="1866873"/>
            <a:ext cx="1324575" cy="338554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800" b="1" dirty="0">
                <a:solidFill>
                  <a:prstClr val="black"/>
                </a:solidFill>
              </a:rPr>
              <a:t>Best </a:t>
            </a:r>
            <a:r>
              <a:rPr lang="it-IT" sz="800" b="1" dirty="0" err="1">
                <a:solidFill>
                  <a:prstClr val="black"/>
                </a:solidFill>
              </a:rPr>
              <a:t>Practice</a:t>
            </a:r>
            <a:endParaRPr lang="it-IT" sz="800" b="1" dirty="0">
              <a:solidFill>
                <a:prstClr val="black"/>
              </a:solidFill>
            </a:endParaRPr>
          </a:p>
          <a:p>
            <a:pPr algn="ctr" defTabSz="912066"/>
            <a:r>
              <a:rPr lang="it-IT" sz="800" b="1" dirty="0">
                <a:solidFill>
                  <a:prstClr val="black"/>
                </a:solidFill>
              </a:rPr>
              <a:t>confrontabili</a:t>
            </a:r>
          </a:p>
        </p:txBody>
      </p:sp>
      <p:sp>
        <p:nvSpPr>
          <p:cNvPr id="57" name="Isosceles Triangle 56"/>
          <p:cNvSpPr/>
          <p:nvPr/>
        </p:nvSpPr>
        <p:spPr>
          <a:xfrm rot="10800000">
            <a:off x="2182379" y="4340618"/>
            <a:ext cx="5124681" cy="23606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97536" y="5013177"/>
            <a:ext cx="997034" cy="432048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4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760445" y="5013177"/>
            <a:ext cx="997034" cy="432048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400" i="1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34627" y="5094550"/>
            <a:ext cx="1513087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Media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99314" y="4593003"/>
            <a:ext cx="1513087" cy="378126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Best </a:t>
            </a:r>
            <a:r>
              <a:rPr lang="it-IT" sz="900" b="1" dirty="0" err="1">
                <a:solidFill>
                  <a:prstClr val="black"/>
                </a:solidFill>
              </a:rPr>
              <a:t>practice</a:t>
            </a:r>
            <a:endParaRPr lang="it-IT" sz="900" b="1" dirty="0">
              <a:solidFill>
                <a:prstClr val="black"/>
              </a:solidFill>
            </a:endParaRPr>
          </a:p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confrontabili</a:t>
            </a:r>
          </a:p>
        </p:txBody>
      </p:sp>
      <p:sp>
        <p:nvSpPr>
          <p:cNvPr id="64" name="Oval 63"/>
          <p:cNvSpPr/>
          <p:nvPr/>
        </p:nvSpPr>
        <p:spPr>
          <a:xfrm>
            <a:off x="5860225" y="5053904"/>
            <a:ext cx="639399" cy="378633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000" b="1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966870" y="1274279"/>
            <a:ext cx="2679749" cy="379523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srgbClr val="FFFFFF"/>
                </a:solidFill>
              </a:rPr>
              <a:t>RACCOLTA PORTA A PORTA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12033" y="1875723"/>
            <a:ext cx="1324575" cy="338554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800" b="1" dirty="0">
                <a:solidFill>
                  <a:prstClr val="black"/>
                </a:solidFill>
              </a:rPr>
              <a:t>Best </a:t>
            </a:r>
            <a:r>
              <a:rPr lang="it-IT" sz="800" b="1" dirty="0" err="1">
                <a:solidFill>
                  <a:prstClr val="black"/>
                </a:solidFill>
              </a:rPr>
              <a:t>practice</a:t>
            </a:r>
            <a:endParaRPr lang="it-IT" sz="800" b="1" dirty="0">
              <a:solidFill>
                <a:prstClr val="black"/>
              </a:solidFill>
            </a:endParaRPr>
          </a:p>
          <a:p>
            <a:pPr algn="ctr" defTabSz="912066"/>
            <a:r>
              <a:rPr lang="it-IT" sz="800" b="1" dirty="0">
                <a:solidFill>
                  <a:prstClr val="black"/>
                </a:solidFill>
              </a:rPr>
              <a:t>confrontabili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2365" y="2330396"/>
            <a:ext cx="1324575" cy="36913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RACCOLTA INDIFFERENZIATA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66572" y="229837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072161" y="229837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90</a:t>
            </a:r>
          </a:p>
        </p:txBody>
      </p:sp>
      <p:sp>
        <p:nvSpPr>
          <p:cNvPr id="76" name="Oval 75"/>
          <p:cNvSpPr/>
          <p:nvPr/>
        </p:nvSpPr>
        <p:spPr>
          <a:xfrm>
            <a:off x="4097209" y="2329562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39197" y="230722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044780" y="2307226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81" name="Oval 80"/>
          <p:cNvSpPr/>
          <p:nvPr/>
        </p:nvSpPr>
        <p:spPr>
          <a:xfrm>
            <a:off x="7069834" y="2338412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6096" y="2808230"/>
            <a:ext cx="859073" cy="521021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CARTA CONGIUNTA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966572" y="278595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072161" y="278595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82</a:t>
            </a:r>
          </a:p>
        </p:txBody>
      </p:sp>
      <p:sp>
        <p:nvSpPr>
          <p:cNvPr id="92" name="Oval 91"/>
          <p:cNvSpPr/>
          <p:nvPr/>
        </p:nvSpPr>
        <p:spPr>
          <a:xfrm>
            <a:off x="4086584" y="2826874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939197" y="279480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044780" y="2794801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95" name="Oval 94"/>
          <p:cNvSpPr/>
          <p:nvPr/>
        </p:nvSpPr>
        <p:spPr>
          <a:xfrm>
            <a:off x="7059212" y="2835724"/>
            <a:ext cx="559737" cy="33146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96096" y="3332787"/>
            <a:ext cx="859073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>
                <a:solidFill>
                  <a:prstClr val="black"/>
                </a:solidFill>
              </a:rPr>
              <a:t>VETRO</a:t>
            </a:r>
            <a:endParaRPr lang="it-IT" sz="900" b="1" dirty="0">
              <a:solidFill>
                <a:prstClr val="black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66572" y="326345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72161" y="326345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64</a:t>
            </a:r>
          </a:p>
        </p:txBody>
      </p:sp>
      <p:sp>
        <p:nvSpPr>
          <p:cNvPr id="99" name="Oval 98"/>
          <p:cNvSpPr/>
          <p:nvPr/>
        </p:nvSpPr>
        <p:spPr>
          <a:xfrm>
            <a:off x="4086584" y="3269289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939197" y="327230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044780" y="3272302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76</a:t>
            </a:r>
          </a:p>
        </p:txBody>
      </p:sp>
      <p:sp>
        <p:nvSpPr>
          <p:cNvPr id="102" name="Oval 101"/>
          <p:cNvSpPr/>
          <p:nvPr/>
        </p:nvSpPr>
        <p:spPr>
          <a:xfrm>
            <a:off x="7059212" y="3278139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24%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04976" y="3843715"/>
            <a:ext cx="1014444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dirty="0">
                <a:solidFill>
                  <a:prstClr val="black"/>
                </a:solidFill>
              </a:rPr>
              <a:t>PLASTICA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966572" y="375137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072161" y="375137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98</a:t>
            </a:r>
          </a:p>
        </p:txBody>
      </p:sp>
      <p:sp>
        <p:nvSpPr>
          <p:cNvPr id="125" name="Oval 124"/>
          <p:cNvSpPr/>
          <p:nvPr/>
        </p:nvSpPr>
        <p:spPr>
          <a:xfrm>
            <a:off x="4086584" y="3781311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2%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939197" y="376022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44780" y="3760227"/>
            <a:ext cx="872815" cy="37822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76</a:t>
            </a:r>
          </a:p>
        </p:txBody>
      </p:sp>
      <p:sp>
        <p:nvSpPr>
          <p:cNvPr id="134" name="Oval 133"/>
          <p:cNvSpPr/>
          <p:nvPr/>
        </p:nvSpPr>
        <p:spPr>
          <a:xfrm>
            <a:off x="7059212" y="3790161"/>
            <a:ext cx="559737" cy="331460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800" b="1" dirty="0">
                <a:solidFill>
                  <a:srgbClr val="FFFFFF"/>
                </a:solidFill>
              </a:rPr>
              <a:t>24%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939245" y="1283129"/>
            <a:ext cx="2679749" cy="379523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srgbClr val="FFFFFF"/>
                </a:solidFill>
              </a:rPr>
              <a:t>RACCOLTA STRADALE</a:t>
            </a:r>
          </a:p>
        </p:txBody>
      </p:sp>
      <p:pic>
        <p:nvPicPr>
          <p:cNvPr id="137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2010993" y="1810445"/>
            <a:ext cx="803370" cy="445162"/>
          </a:xfrm>
          <a:prstGeom prst="rect">
            <a:avLst/>
          </a:prstGeom>
          <a:noFill/>
        </p:spPr>
      </p:pic>
      <p:pic>
        <p:nvPicPr>
          <p:cNvPr id="138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4970814" y="1810445"/>
            <a:ext cx="803370" cy="445162"/>
          </a:xfrm>
          <a:prstGeom prst="rect">
            <a:avLst/>
          </a:prstGeom>
          <a:noFill/>
        </p:spPr>
      </p:pic>
      <p:pic>
        <p:nvPicPr>
          <p:cNvPr id="139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3573706" y="4555088"/>
            <a:ext cx="803370" cy="445162"/>
          </a:xfrm>
          <a:prstGeom prst="rect">
            <a:avLst/>
          </a:prstGeom>
          <a:noFill/>
        </p:spPr>
      </p:pic>
      <p:sp>
        <p:nvSpPr>
          <p:cNvPr id="48" name="TextBox 10"/>
          <p:cNvSpPr txBox="1"/>
          <p:nvPr/>
        </p:nvSpPr>
        <p:spPr>
          <a:xfrm>
            <a:off x="182429" y="5786694"/>
            <a:ext cx="8776561" cy="751840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400" b="1" dirty="0">
                <a:solidFill>
                  <a:prstClr val="black"/>
                </a:solidFill>
              </a:rPr>
              <a:t>Con l'eccezione della raccolta stradale della carta congiunta, su cui si evidenzia un posizionamento di efficienza nel panorama nazionale, emergono margini di miglioramento su tutte le frazioni raccolte</a:t>
            </a:r>
          </a:p>
        </p:txBody>
      </p:sp>
      <p:pic>
        <p:nvPicPr>
          <p:cNvPr id="49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3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5090" y="1766223"/>
            <a:ext cx="8440929" cy="3679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384458" y="1196752"/>
            <a:ext cx="8375084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Costi di raccolta -  target di </a:t>
            </a:r>
            <a:r>
              <a:rPr lang="it-IT" sz="1400" b="1" dirty="0" err="1">
                <a:solidFill>
                  <a:srgbClr val="FFFFFF"/>
                </a:solidFill>
              </a:rPr>
              <a:t>efficientamento</a:t>
            </a:r>
            <a:r>
              <a:rPr lang="it-IT" sz="1400" b="1" dirty="0">
                <a:solidFill>
                  <a:srgbClr val="FFFFFF"/>
                </a:solidFill>
              </a:rPr>
              <a:t> AMIU Bari</a:t>
            </a:r>
            <a:br>
              <a:rPr lang="it-IT" sz="1400" b="1" dirty="0">
                <a:solidFill>
                  <a:srgbClr val="FFFFFF"/>
                </a:solidFill>
              </a:rPr>
            </a:br>
            <a:r>
              <a:rPr lang="it-IT" sz="1400" b="1" dirty="0">
                <a:solidFill>
                  <a:srgbClr val="FFFFFF"/>
                </a:solidFill>
              </a:rPr>
              <a:t>(AMIU Bari = 100)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448265" y="5622987"/>
            <a:ext cx="8244809" cy="584557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dirty="0" smtClean="0">
                <a:solidFill>
                  <a:prstClr val="black"/>
                </a:solidFill>
              </a:rPr>
              <a:t>I margini di </a:t>
            </a:r>
            <a:r>
              <a:rPr lang="it-IT" dirty="0" err="1" smtClean="0">
                <a:solidFill>
                  <a:prstClr val="black"/>
                </a:solidFill>
              </a:rPr>
              <a:t>efficientamento</a:t>
            </a:r>
            <a:r>
              <a:rPr lang="it-IT" dirty="0" smtClean="0">
                <a:solidFill>
                  <a:prstClr val="black"/>
                </a:solidFill>
              </a:rPr>
              <a:t> sono concentrati sui sistemi di raccolta basati sull'utilizzo di risorse interne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4120662" y="5301208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costi interni vs. costi esterni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65494" y="3771885"/>
            <a:ext cx="1358053" cy="52121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i="1" dirty="0">
                <a:solidFill>
                  <a:prstClr val="black"/>
                </a:solidFill>
              </a:rPr>
              <a:t>-13% rispetto al costo attuale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955045" y="1988840"/>
            <a:ext cx="3851719" cy="216024"/>
          </a:xfrm>
          <a:prstGeom prst="rightArrow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456" y="1807166"/>
            <a:ext cx="2791695" cy="26161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100" b="1" i="1" dirty="0" err="1">
                <a:solidFill>
                  <a:prstClr val="black"/>
                </a:solidFill>
              </a:rPr>
              <a:t>efficientamento</a:t>
            </a:r>
            <a:endParaRPr lang="it-IT" sz="1100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756" y="2875002"/>
            <a:ext cx="1176116" cy="553998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000" i="1" dirty="0">
                <a:solidFill>
                  <a:prstClr val="black"/>
                </a:solidFill>
              </a:rPr>
              <a:t>-7% sul costo attuale della raccolta esterna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0545" y="3091027"/>
            <a:ext cx="1176116" cy="553998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000" i="1" dirty="0">
                <a:solidFill>
                  <a:prstClr val="black"/>
                </a:solidFill>
              </a:rPr>
              <a:t>-14% sul costo attuale della raccolta interna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23361" y="2276872"/>
            <a:ext cx="1409791" cy="175561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7303" y="3687776"/>
            <a:ext cx="1440275" cy="338554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800" b="1" u="sng" dirty="0">
                <a:solidFill>
                  <a:srgbClr val="CC0000"/>
                </a:solidFill>
              </a:rPr>
              <a:t>Focus slide</a:t>
            </a:r>
          </a:p>
          <a:p>
            <a:pPr algn="ctr" defTabSz="912066"/>
            <a:r>
              <a:rPr lang="it-IT" sz="800" b="1" u="sng" dirty="0">
                <a:solidFill>
                  <a:srgbClr val="CC0000"/>
                </a:solidFill>
              </a:rPr>
              <a:t>successive</a:t>
            </a:r>
          </a:p>
        </p:txBody>
      </p:sp>
      <p:pic>
        <p:nvPicPr>
          <p:cNvPr id="17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1650472" y="4767676"/>
            <a:ext cx="1060398" cy="587586"/>
          </a:xfrm>
          <a:prstGeom prst="rect">
            <a:avLst/>
          </a:prstGeom>
          <a:noFill/>
        </p:spPr>
      </p:pic>
      <p:pic>
        <p:nvPicPr>
          <p:cNvPr id="18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9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</a:t>
            </a:r>
            <a:r>
              <a:rPr lang="it-IT" sz="2000" dirty="0" err="1">
                <a:solidFill>
                  <a:prstClr val="black"/>
                </a:solidFill>
              </a:rPr>
              <a:t>efficientamento</a:t>
            </a:r>
            <a:r>
              <a:rPr lang="it-IT" sz="2000" dirty="0">
                <a:solidFill>
                  <a:prstClr val="black"/>
                </a:solidFill>
              </a:rPr>
              <a:t> costi interni per frazione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84458" y="1196752"/>
            <a:ext cx="8375084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Costi di raccolta interna -  target di </a:t>
            </a:r>
            <a:r>
              <a:rPr lang="it-IT" sz="1400" b="1" dirty="0" err="1">
                <a:solidFill>
                  <a:srgbClr val="FFFFFF"/>
                </a:solidFill>
              </a:rPr>
              <a:t>efficientamento</a:t>
            </a:r>
            <a:r>
              <a:rPr lang="it-IT" sz="1400" b="1" dirty="0">
                <a:solidFill>
                  <a:srgbClr val="FFFFFF"/>
                </a:solidFill>
              </a:rPr>
              <a:t> AMIU Bari</a:t>
            </a:r>
            <a:br>
              <a:rPr lang="it-IT" sz="1400" b="1" dirty="0">
                <a:solidFill>
                  <a:srgbClr val="FFFFFF"/>
                </a:solidFill>
              </a:rPr>
            </a:br>
            <a:r>
              <a:rPr lang="it-IT" sz="1400" b="1" dirty="0">
                <a:solidFill>
                  <a:srgbClr val="FFFFFF"/>
                </a:solidFill>
              </a:rPr>
              <a:t>(AMIU Bari = 100)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448265" y="5766369"/>
            <a:ext cx="8244809" cy="784816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sz="1500" dirty="0">
                <a:solidFill>
                  <a:prstClr val="black"/>
                </a:solidFill>
              </a:rPr>
              <a:t>Nell'ambito delle raccolte effettuate con risorse interne, in particolare, indifferenziato e plastica sono le frazioni caratterizzate dai più ampi margini di </a:t>
            </a:r>
            <a:r>
              <a:rPr lang="it-IT" sz="1500" dirty="0" err="1">
                <a:solidFill>
                  <a:prstClr val="black"/>
                </a:solidFill>
              </a:rPr>
              <a:t>efficientamento</a:t>
            </a:r>
            <a:r>
              <a:rPr lang="it-IT" sz="1500" dirty="0">
                <a:solidFill>
                  <a:prstClr val="black"/>
                </a:solidFill>
              </a:rPr>
              <a:t> in termini assoluti</a:t>
            </a: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blackWhite">
          <a:xfrm>
            <a:off x="4120662" y="5445225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14" y="6582577"/>
            <a:ext cx="4359741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Nota: analisi riferita ai soli costi per servizi svolti con personale interno</a:t>
            </a:r>
          </a:p>
        </p:txBody>
      </p:sp>
      <p:sp>
        <p:nvSpPr>
          <p:cNvPr id="12" name="Rectangle 1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4465" y="1766223"/>
            <a:ext cx="8440929" cy="3679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69146" y="3771885"/>
            <a:ext cx="1358053" cy="521212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i="1" dirty="0">
                <a:solidFill>
                  <a:prstClr val="black"/>
                </a:solidFill>
              </a:rPr>
              <a:t>-14% rispetto al costo attuale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77952" y="2277507"/>
            <a:ext cx="3389915" cy="104081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216" y="3054172"/>
            <a:ext cx="2981286" cy="23522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900" b="1" u="sng" dirty="0">
                <a:solidFill>
                  <a:srgbClr val="CC0000"/>
                </a:solidFill>
              </a:rPr>
              <a:t>Analizzate nel dettaglio in seguito</a:t>
            </a:r>
          </a:p>
        </p:txBody>
      </p:sp>
      <p:pic>
        <p:nvPicPr>
          <p:cNvPr id="1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1324840" y="4767676"/>
            <a:ext cx="1060398" cy="587586"/>
          </a:xfrm>
          <a:prstGeom prst="rect">
            <a:avLst/>
          </a:prstGeom>
          <a:noFill/>
        </p:spPr>
      </p:pic>
      <p:pic>
        <p:nvPicPr>
          <p:cNvPr id="1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7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analisi driver industriali – raccolta indifferenziata stradale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5090" y="1700808"/>
            <a:ext cx="8440929" cy="3679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84458" y="1196752"/>
            <a:ext cx="8375084" cy="79208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Costi di raccolta interna -  target di </a:t>
            </a:r>
            <a:r>
              <a:rPr lang="it-IT" sz="1400" b="1" dirty="0" err="1">
                <a:solidFill>
                  <a:srgbClr val="FFFFFF"/>
                </a:solidFill>
              </a:rPr>
              <a:t>efficientamento</a:t>
            </a:r>
            <a:r>
              <a:rPr lang="it-IT" sz="1400" b="1" dirty="0">
                <a:solidFill>
                  <a:srgbClr val="FFFFFF"/>
                </a:solidFill>
              </a:rPr>
              <a:t> AMIU Bari: indifferenziata stradale</a:t>
            </a:r>
          </a:p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(AMIU Bari = 100)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448265" y="5509112"/>
            <a:ext cx="8244809" cy="584557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dirty="0" smtClean="0">
                <a:solidFill>
                  <a:prstClr val="black"/>
                </a:solidFill>
              </a:rPr>
              <a:t>Il disallineamento rispetto alle best </a:t>
            </a:r>
            <a:r>
              <a:rPr lang="it-IT" dirty="0" err="1" smtClean="0">
                <a:solidFill>
                  <a:prstClr val="black"/>
                </a:solidFill>
              </a:rPr>
              <a:t>practice</a:t>
            </a:r>
            <a:r>
              <a:rPr lang="it-IT" dirty="0" smtClean="0">
                <a:solidFill>
                  <a:prstClr val="black"/>
                </a:solidFill>
              </a:rPr>
              <a:t> nei costi di raccolta indifferenziata stradale risiede principalmente nei costi del personale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blackWhite">
          <a:xfrm>
            <a:off x="4120662" y="5085185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31574" y="3778478"/>
            <a:ext cx="1358053" cy="521212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i="1" dirty="0">
                <a:solidFill>
                  <a:prstClr val="black"/>
                </a:solidFill>
              </a:rPr>
              <a:t>-13% rispetto al costo attuale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14" y="6582577"/>
            <a:ext cx="4359741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Nota: analisi riferita ai soli costi per servizi svolti con personale interno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0736" y="635980"/>
            <a:ext cx="1262910" cy="50405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000" b="1" dirty="0">
                <a:solidFill>
                  <a:srgbClr val="C00000"/>
                </a:solidFill>
              </a:rPr>
              <a:t>Focus indifferenziata stradale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3215" y="2780928"/>
            <a:ext cx="0" cy="1518762"/>
          </a:xfrm>
          <a:prstGeom prst="line">
            <a:avLst/>
          </a:prstGeom>
          <a:ln w="190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09697" y="3717051"/>
            <a:ext cx="3389915" cy="949711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marL="171049" indent="-171049" defTabSz="912066">
              <a:buFontTx/>
              <a:buChar char="-"/>
            </a:pPr>
            <a:r>
              <a:rPr lang="it-IT" sz="900" dirty="0">
                <a:solidFill>
                  <a:prstClr val="black"/>
                </a:solidFill>
              </a:rPr>
              <a:t>Composizione media equipaggi: </a:t>
            </a:r>
            <a:r>
              <a:rPr lang="it-IT" sz="900" b="1" dirty="0">
                <a:solidFill>
                  <a:prstClr val="black"/>
                </a:solidFill>
              </a:rPr>
              <a:t>2,3 addetti per servizio </a:t>
            </a:r>
            <a:r>
              <a:rPr lang="it-IT" sz="900" dirty="0">
                <a:solidFill>
                  <a:prstClr val="black"/>
                </a:solidFill>
              </a:rPr>
              <a:t>(</a:t>
            </a:r>
            <a:r>
              <a:rPr lang="it-IT" sz="900" b="1" dirty="0">
                <a:solidFill>
                  <a:prstClr val="black"/>
                </a:solidFill>
              </a:rPr>
              <a:t>vs. 1,7</a:t>
            </a:r>
            <a:r>
              <a:rPr lang="it-IT" sz="900" dirty="0">
                <a:solidFill>
                  <a:prstClr val="black"/>
                </a:solidFill>
              </a:rPr>
              <a:t> riscontrato in media nelle best </a:t>
            </a:r>
            <a:r>
              <a:rPr lang="it-IT" sz="900" dirty="0" err="1">
                <a:solidFill>
                  <a:prstClr val="black"/>
                </a:solidFill>
              </a:rPr>
              <a:t>practice</a:t>
            </a:r>
            <a:r>
              <a:rPr lang="it-IT" sz="900" dirty="0">
                <a:solidFill>
                  <a:prstClr val="black"/>
                </a:solidFill>
              </a:rPr>
              <a:t>) =&gt; </a:t>
            </a:r>
            <a:r>
              <a:rPr lang="it-IT" sz="900" i="1" u="sng" dirty="0">
                <a:solidFill>
                  <a:prstClr val="black"/>
                </a:solidFill>
              </a:rPr>
              <a:t>previsione di un operatore aggiuntivo nei servizi con compattatore laterale</a:t>
            </a:r>
          </a:p>
          <a:p>
            <a:pPr marL="171049" indent="-171049" defTabSz="912066">
              <a:buFontTx/>
              <a:buChar char="-"/>
            </a:pPr>
            <a:r>
              <a:rPr lang="it-IT" sz="900" dirty="0">
                <a:solidFill>
                  <a:prstClr val="black"/>
                </a:solidFill>
              </a:rPr>
              <a:t>Produttività: </a:t>
            </a:r>
            <a:r>
              <a:rPr lang="it-IT" sz="900" b="1" dirty="0">
                <a:solidFill>
                  <a:prstClr val="black"/>
                </a:solidFill>
              </a:rPr>
              <a:t>9,7 ton/servizio </a:t>
            </a:r>
            <a:r>
              <a:rPr lang="it-IT" sz="900" dirty="0">
                <a:solidFill>
                  <a:prstClr val="black"/>
                </a:solidFill>
              </a:rPr>
              <a:t>(</a:t>
            </a:r>
            <a:r>
              <a:rPr lang="it-IT" sz="900" b="1" dirty="0">
                <a:solidFill>
                  <a:prstClr val="black"/>
                </a:solidFill>
              </a:rPr>
              <a:t>vs. 12,2 </a:t>
            </a:r>
            <a:r>
              <a:rPr lang="it-IT" sz="900" dirty="0">
                <a:solidFill>
                  <a:prstClr val="black"/>
                </a:solidFill>
              </a:rPr>
              <a:t>riscontrato in media nelle best </a:t>
            </a:r>
            <a:r>
              <a:rPr lang="it-IT" sz="900" dirty="0" err="1">
                <a:solidFill>
                  <a:prstClr val="black"/>
                </a:solidFill>
              </a:rPr>
              <a:t>practice</a:t>
            </a:r>
            <a:r>
              <a:rPr lang="it-IT" sz="9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3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1451067" y="4725144"/>
            <a:ext cx="1060398" cy="587586"/>
          </a:xfrm>
          <a:prstGeom prst="rect">
            <a:avLst/>
          </a:prstGeom>
          <a:noFill/>
        </p:spPr>
      </p:pic>
      <p:pic>
        <p:nvPicPr>
          <p:cNvPr id="1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143924" y="92551"/>
            <a:ext cx="905269" cy="543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5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 documento</a:t>
            </a:r>
            <a:endParaRPr lang="it-IT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182099" y="2090497"/>
            <a:ext cx="6876751" cy="2859447"/>
          </a:xfrm>
          <a:prstGeom prst="rect">
            <a:avLst/>
          </a:prstGeom>
          <a:noFill/>
        </p:spPr>
        <p:txBody>
          <a:bodyPr vert="horz" wrap="square" lIns="34238" tIns="34238" rIns="34238" bIns="34238" rtlCol="0">
            <a:spAutoFit/>
          </a:bodyPr>
          <a:lstStyle/>
          <a:p>
            <a:pPr marL="182123" indent="-182123" defTabSz="912066">
              <a:spcBef>
                <a:spcPts val="912"/>
              </a:spcBef>
              <a:buSzPct val="100000"/>
              <a:buFont typeface="Verdana"/>
              <a:buChar char="•"/>
            </a:pPr>
            <a:r>
              <a:rPr lang="it-IT" sz="1900" dirty="0">
                <a:solidFill>
                  <a:prstClr val="black"/>
                </a:solidFill>
              </a:rPr>
              <a:t>Analizzare il posizionamento di AMIU Bari rispetto ai valori di mercato, relativamente ai costi di raccolta dei rifiuti indifferenziati e differenziati (con focus sui rifiuti da imballaggio: carta, plastica e vetro)</a:t>
            </a:r>
          </a:p>
          <a:p>
            <a:pPr marL="182123" indent="-182123" defTabSz="912066">
              <a:spcBef>
                <a:spcPts val="912"/>
              </a:spcBef>
              <a:buSzPct val="100000"/>
              <a:buFont typeface="Verdana"/>
              <a:buChar char="•"/>
            </a:pPr>
            <a:r>
              <a:rPr lang="it-IT" sz="1900" dirty="0">
                <a:solidFill>
                  <a:prstClr val="black"/>
                </a:solidFill>
              </a:rPr>
              <a:t>Illustrare le risultanze delle analisi, con specifico riferimento ai principali “driver” sottostanti le performance di costo dell’azienda, e condividere alcuni spunti di riflessione per il miglioramento dei risultati dell’azienda</a:t>
            </a:r>
          </a:p>
        </p:txBody>
      </p:sp>
      <p:sp>
        <p:nvSpPr>
          <p:cNvPr id="9" name="BainBulletsConfiguration" hidden="1"/>
          <p:cNvSpPr txBox="1"/>
          <p:nvPr/>
        </p:nvSpPr>
        <p:spPr>
          <a:xfrm>
            <a:off x="11219" y="12068"/>
            <a:ext cx="7846521" cy="84534"/>
          </a:xfrm>
          <a:prstGeom prst="rect">
            <a:avLst/>
          </a:prstGeom>
          <a:noFill/>
        </p:spPr>
        <p:txBody>
          <a:bodyPr vert="horz" wrap="square" lIns="34238" tIns="34238" rIns="34238" bIns="34238" rtlCol="0">
            <a:spAutoFit/>
          </a:bodyPr>
          <a:lstStyle/>
          <a:p>
            <a:pPr defTabSz="912066"/>
            <a:r>
              <a:rPr lang="it-IT" sz="100" dirty="0">
                <a:solidFill>
                  <a:srgbClr val="FFFFFF"/>
                </a:solidFill>
              </a:rPr>
              <a:t>4_85</a:t>
            </a:r>
          </a:p>
        </p:txBody>
      </p:sp>
      <p:pic>
        <p:nvPicPr>
          <p:cNvPr id="8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547664" y="5301208"/>
            <a:ext cx="651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STUDIO PREDISPOSTO DA FEDERAMBIENTE CON</a:t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>BAIN COMPANY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analisi driver industriali – raccolta plastica stradale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5090" y="1700808"/>
            <a:ext cx="8440929" cy="3679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84458" y="1196752"/>
            <a:ext cx="8375084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Costi di raccolta interna -  target di </a:t>
            </a:r>
            <a:r>
              <a:rPr lang="it-IT" sz="1400" b="1" dirty="0" err="1">
                <a:solidFill>
                  <a:srgbClr val="FFFFFF"/>
                </a:solidFill>
              </a:rPr>
              <a:t>efficientamento</a:t>
            </a:r>
            <a:r>
              <a:rPr lang="it-IT" sz="1400" b="1" dirty="0">
                <a:solidFill>
                  <a:srgbClr val="FFFFFF"/>
                </a:solidFill>
              </a:rPr>
              <a:t> AMIU Bari: plastica stradale</a:t>
            </a:r>
          </a:p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(AMIU Bari = 100)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448265" y="5436637"/>
            <a:ext cx="8244809" cy="584557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dirty="0" smtClean="0">
                <a:solidFill>
                  <a:prstClr val="black"/>
                </a:solidFill>
              </a:rPr>
              <a:t>Il disallineamento rispetto alle best </a:t>
            </a:r>
            <a:r>
              <a:rPr lang="it-IT" dirty="0" err="1" smtClean="0">
                <a:solidFill>
                  <a:prstClr val="black"/>
                </a:solidFill>
              </a:rPr>
              <a:t>practice</a:t>
            </a:r>
            <a:r>
              <a:rPr lang="it-IT" dirty="0" smtClean="0">
                <a:solidFill>
                  <a:prstClr val="black"/>
                </a:solidFill>
              </a:rPr>
              <a:t> nei costi di raccolta della plastica stradale risiede principalmente nei costi del personale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blackWhite">
          <a:xfrm>
            <a:off x="4120662" y="5085185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31574" y="3778478"/>
            <a:ext cx="1358053" cy="521212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i="1" dirty="0">
                <a:solidFill>
                  <a:prstClr val="black"/>
                </a:solidFill>
              </a:rPr>
              <a:t>-24% rispetto al costo attuale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14" y="6582577"/>
            <a:ext cx="4359741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Nota: analisi riferita ai soli costi per servizi svolti con personale interno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10600" y="645631"/>
            <a:ext cx="1262910" cy="50405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000" b="1" dirty="0">
                <a:solidFill>
                  <a:srgbClr val="C00000"/>
                </a:solidFill>
              </a:rPr>
              <a:t>Focus plastica stradale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3215" y="2780928"/>
            <a:ext cx="0" cy="1518762"/>
          </a:xfrm>
          <a:prstGeom prst="line">
            <a:avLst/>
          </a:prstGeom>
          <a:ln w="190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09687" y="3717032"/>
            <a:ext cx="2658757" cy="806814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marL="171049" indent="-171049" defTabSz="912066">
              <a:buFontTx/>
              <a:buChar char="-"/>
            </a:pPr>
            <a:r>
              <a:rPr lang="it-IT" sz="900" dirty="0">
                <a:solidFill>
                  <a:prstClr val="black"/>
                </a:solidFill>
              </a:rPr>
              <a:t>Composizione media equipaggi: </a:t>
            </a:r>
            <a:r>
              <a:rPr lang="it-IT" sz="900" b="1" dirty="0">
                <a:solidFill>
                  <a:prstClr val="black"/>
                </a:solidFill>
              </a:rPr>
              <a:t>3,0 addetti per servizio </a:t>
            </a:r>
            <a:r>
              <a:rPr lang="it-IT" sz="900" dirty="0">
                <a:solidFill>
                  <a:prstClr val="black"/>
                </a:solidFill>
              </a:rPr>
              <a:t>(</a:t>
            </a:r>
            <a:r>
              <a:rPr lang="it-IT" sz="900" b="1" dirty="0">
                <a:solidFill>
                  <a:prstClr val="black"/>
                </a:solidFill>
              </a:rPr>
              <a:t>vs. 1,9</a:t>
            </a:r>
            <a:r>
              <a:rPr lang="it-IT" sz="900" dirty="0">
                <a:solidFill>
                  <a:prstClr val="black"/>
                </a:solidFill>
              </a:rPr>
              <a:t> riscontrato in media nelle best </a:t>
            </a:r>
            <a:r>
              <a:rPr lang="it-IT" sz="900" dirty="0" err="1">
                <a:solidFill>
                  <a:prstClr val="black"/>
                </a:solidFill>
              </a:rPr>
              <a:t>practice</a:t>
            </a:r>
            <a:r>
              <a:rPr lang="it-IT" sz="900" dirty="0">
                <a:solidFill>
                  <a:prstClr val="black"/>
                </a:solidFill>
              </a:rPr>
              <a:t>)</a:t>
            </a:r>
          </a:p>
          <a:p>
            <a:pPr marL="171049" indent="-171049" defTabSz="912066">
              <a:buFontTx/>
              <a:buChar char="-"/>
            </a:pPr>
            <a:r>
              <a:rPr lang="it-IT" sz="900" dirty="0">
                <a:solidFill>
                  <a:prstClr val="black"/>
                </a:solidFill>
              </a:rPr>
              <a:t>Produttività: </a:t>
            </a:r>
            <a:r>
              <a:rPr lang="it-IT" sz="900" b="1" dirty="0">
                <a:solidFill>
                  <a:prstClr val="black"/>
                </a:solidFill>
              </a:rPr>
              <a:t>2,1 ton/servizio </a:t>
            </a:r>
            <a:r>
              <a:rPr lang="it-IT" sz="900" dirty="0">
                <a:solidFill>
                  <a:prstClr val="black"/>
                </a:solidFill>
              </a:rPr>
              <a:t>(</a:t>
            </a:r>
            <a:r>
              <a:rPr lang="it-IT" sz="900" b="1" dirty="0">
                <a:solidFill>
                  <a:prstClr val="black"/>
                </a:solidFill>
              </a:rPr>
              <a:t>vs. 3,2 </a:t>
            </a:r>
            <a:r>
              <a:rPr lang="it-IT" sz="900" dirty="0">
                <a:solidFill>
                  <a:prstClr val="black"/>
                </a:solidFill>
              </a:rPr>
              <a:t>riscontrato in media nelle best </a:t>
            </a:r>
            <a:r>
              <a:rPr lang="it-IT" sz="900" dirty="0" err="1">
                <a:solidFill>
                  <a:prstClr val="black"/>
                </a:solidFill>
              </a:rPr>
              <a:t>practice</a:t>
            </a:r>
            <a:r>
              <a:rPr lang="it-IT" sz="9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3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1451067" y="4725144"/>
            <a:ext cx="1060398" cy="587586"/>
          </a:xfrm>
          <a:prstGeom prst="rect">
            <a:avLst/>
          </a:prstGeom>
          <a:noFill/>
        </p:spPr>
      </p:pic>
      <p:pic>
        <p:nvPicPr>
          <p:cNvPr id="1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127847" y="92551"/>
            <a:ext cx="921346" cy="55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3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5090" y="1700808"/>
            <a:ext cx="8440929" cy="3679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analisi driver industriali – raccolta indifferenziata </a:t>
            </a:r>
            <a:r>
              <a:rPr lang="it-IT" sz="2000" dirty="0" err="1">
                <a:solidFill>
                  <a:prstClr val="black"/>
                </a:solidFill>
              </a:rPr>
              <a:t>PaP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84458" y="1196752"/>
            <a:ext cx="8375084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Costi di raccolta interna -  target di </a:t>
            </a:r>
            <a:r>
              <a:rPr lang="it-IT" sz="1400" b="1" dirty="0" err="1">
                <a:solidFill>
                  <a:srgbClr val="FFFFFF"/>
                </a:solidFill>
              </a:rPr>
              <a:t>efficientamento</a:t>
            </a:r>
            <a:r>
              <a:rPr lang="it-IT" sz="1400" b="1" dirty="0">
                <a:solidFill>
                  <a:srgbClr val="FFFFFF"/>
                </a:solidFill>
              </a:rPr>
              <a:t> AMIU Bari: indifferenziata </a:t>
            </a:r>
            <a:r>
              <a:rPr lang="it-IT" sz="1400" b="1" dirty="0" err="1">
                <a:solidFill>
                  <a:srgbClr val="FFFFFF"/>
                </a:solidFill>
              </a:rPr>
              <a:t>PaP</a:t>
            </a:r>
            <a:endParaRPr lang="it-IT" sz="1400" b="1" dirty="0">
              <a:solidFill>
                <a:srgbClr val="FFFFFF"/>
              </a:solidFill>
            </a:endParaRPr>
          </a:p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(AMIU Bari = 100)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448265" y="5436587"/>
            <a:ext cx="8244809" cy="830779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dirty="0" smtClean="0">
                <a:solidFill>
                  <a:prstClr val="black"/>
                </a:solidFill>
              </a:rPr>
              <a:t>Il disallineamento rispetto alle best </a:t>
            </a:r>
            <a:r>
              <a:rPr lang="it-IT" dirty="0" err="1" smtClean="0">
                <a:solidFill>
                  <a:prstClr val="black"/>
                </a:solidFill>
              </a:rPr>
              <a:t>practice</a:t>
            </a:r>
            <a:r>
              <a:rPr lang="it-IT" dirty="0" smtClean="0">
                <a:solidFill>
                  <a:prstClr val="black"/>
                </a:solidFill>
              </a:rPr>
              <a:t> nei costi di raccolta indifferenziata porta a porta risiede principalmente nei costi del personale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blackWhite">
          <a:xfrm>
            <a:off x="4120662" y="5085185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31574" y="3778478"/>
            <a:ext cx="1358053" cy="521212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i="1" dirty="0">
                <a:solidFill>
                  <a:prstClr val="black"/>
                </a:solidFill>
              </a:rPr>
              <a:t>-10% rispetto al costo attuale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14" y="6582577"/>
            <a:ext cx="4359741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Nota: analisi riferita ai soli costi per servizi svolti con personale interno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58172" y="692696"/>
            <a:ext cx="1262910" cy="50405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000" b="1" dirty="0">
                <a:solidFill>
                  <a:srgbClr val="C00000"/>
                </a:solidFill>
              </a:rPr>
              <a:t>Focus indifferenziata</a:t>
            </a:r>
          </a:p>
          <a:p>
            <a:pPr algn="ctr" defTabSz="912066"/>
            <a:r>
              <a:rPr lang="it-IT" sz="1000" b="1" dirty="0">
                <a:solidFill>
                  <a:srgbClr val="C00000"/>
                </a:solidFill>
              </a:rPr>
              <a:t>porta a porta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3215" y="2420888"/>
            <a:ext cx="0" cy="1518762"/>
          </a:xfrm>
          <a:prstGeom prst="line">
            <a:avLst/>
          </a:prstGeom>
          <a:ln w="190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09687" y="3356999"/>
            <a:ext cx="2658757" cy="784628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marL="171049" indent="-171049" defTabSz="912066">
              <a:buFontTx/>
              <a:buChar char="-"/>
            </a:pPr>
            <a:r>
              <a:rPr lang="it-IT" sz="900" dirty="0">
                <a:solidFill>
                  <a:prstClr val="black"/>
                </a:solidFill>
              </a:rPr>
              <a:t>Composizione media equipaggi: </a:t>
            </a:r>
            <a:r>
              <a:rPr lang="it-IT" sz="900" b="1" dirty="0">
                <a:solidFill>
                  <a:prstClr val="black"/>
                </a:solidFill>
              </a:rPr>
              <a:t>3,0 addetti per servizio </a:t>
            </a:r>
            <a:r>
              <a:rPr lang="it-IT" sz="900" dirty="0">
                <a:solidFill>
                  <a:prstClr val="black"/>
                </a:solidFill>
              </a:rPr>
              <a:t>(</a:t>
            </a:r>
            <a:r>
              <a:rPr lang="it-IT" sz="900" b="1" dirty="0">
                <a:solidFill>
                  <a:prstClr val="black"/>
                </a:solidFill>
              </a:rPr>
              <a:t>vs. 1,6</a:t>
            </a:r>
            <a:r>
              <a:rPr lang="it-IT" sz="900" dirty="0">
                <a:solidFill>
                  <a:prstClr val="black"/>
                </a:solidFill>
              </a:rPr>
              <a:t> riscontrato in media nelle best </a:t>
            </a:r>
            <a:r>
              <a:rPr lang="it-IT" sz="900" dirty="0" err="1">
                <a:solidFill>
                  <a:prstClr val="black"/>
                </a:solidFill>
              </a:rPr>
              <a:t>practice</a:t>
            </a:r>
            <a:r>
              <a:rPr lang="it-IT" sz="900" dirty="0">
                <a:solidFill>
                  <a:prstClr val="black"/>
                </a:solidFill>
              </a:rPr>
              <a:t>)</a:t>
            </a:r>
          </a:p>
          <a:p>
            <a:pPr marL="171049" indent="-171049" defTabSz="912066">
              <a:buFontTx/>
              <a:buChar char="-"/>
            </a:pPr>
            <a:r>
              <a:rPr lang="it-IT" sz="900" dirty="0">
                <a:solidFill>
                  <a:prstClr val="black"/>
                </a:solidFill>
              </a:rPr>
              <a:t>Produttività: </a:t>
            </a:r>
            <a:r>
              <a:rPr lang="it-IT" sz="900" b="1" dirty="0">
                <a:solidFill>
                  <a:prstClr val="black"/>
                </a:solidFill>
              </a:rPr>
              <a:t>11,7 ton/servizio </a:t>
            </a:r>
            <a:r>
              <a:rPr lang="it-IT" sz="900" dirty="0">
                <a:solidFill>
                  <a:prstClr val="black"/>
                </a:solidFill>
              </a:rPr>
              <a:t>(</a:t>
            </a:r>
            <a:r>
              <a:rPr lang="it-IT" sz="900" b="1" dirty="0">
                <a:solidFill>
                  <a:prstClr val="black"/>
                </a:solidFill>
              </a:rPr>
              <a:t>vs. 7,0 </a:t>
            </a:r>
            <a:r>
              <a:rPr lang="it-IT" sz="900" dirty="0">
                <a:solidFill>
                  <a:prstClr val="black"/>
                </a:solidFill>
              </a:rPr>
              <a:t>riscontrato in media nelle best </a:t>
            </a:r>
            <a:r>
              <a:rPr lang="it-IT" sz="900" dirty="0" err="1">
                <a:solidFill>
                  <a:prstClr val="black"/>
                </a:solidFill>
              </a:rPr>
              <a:t>practice</a:t>
            </a:r>
            <a:r>
              <a:rPr lang="it-IT" sz="9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3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1451067" y="4725144"/>
            <a:ext cx="1060398" cy="587586"/>
          </a:xfrm>
          <a:prstGeom prst="rect">
            <a:avLst/>
          </a:prstGeom>
          <a:noFill/>
        </p:spPr>
      </p:pic>
      <p:pic>
        <p:nvPicPr>
          <p:cNvPr id="1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172400" y="92551"/>
            <a:ext cx="876793" cy="526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analisi driver industriali – costo del personale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384458" y="1196752"/>
            <a:ext cx="8375084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Costo del personale – analisi delle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14" y="6582577"/>
            <a:ext cx="4359741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Nota: analisi riferita ai soli costi per servizi svolti con personale interno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158" y="2313850"/>
            <a:ext cx="1351302" cy="1175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prstClr val="black"/>
                </a:solidFill>
              </a:rPr>
              <a:t>COMPOSIZIONE MEDIA EQUIPAGGI</a:t>
            </a:r>
          </a:p>
          <a:p>
            <a:pPr algn="ctr" defTabSz="912066"/>
            <a:r>
              <a:rPr lang="it-IT" sz="1100" b="1" dirty="0">
                <a:solidFill>
                  <a:prstClr val="black"/>
                </a:solidFill>
              </a:rPr>
              <a:t>(</a:t>
            </a:r>
            <a:r>
              <a:rPr lang="it-IT" sz="1100" b="1" dirty="0" err="1">
                <a:solidFill>
                  <a:prstClr val="black"/>
                </a:solidFill>
              </a:rPr>
              <a:t>n.addetti</a:t>
            </a:r>
            <a:r>
              <a:rPr lang="it-IT" sz="1100" b="1" dirty="0">
                <a:solidFill>
                  <a:prstClr val="black"/>
                </a:solidFill>
              </a:rPr>
              <a:t>/</a:t>
            </a:r>
            <a:br>
              <a:rPr lang="it-IT" sz="1100" b="1" dirty="0">
                <a:solidFill>
                  <a:prstClr val="black"/>
                </a:solidFill>
              </a:rPr>
            </a:br>
            <a:r>
              <a:rPr lang="it-IT" sz="1100" b="1" dirty="0">
                <a:solidFill>
                  <a:prstClr val="black"/>
                </a:solidFill>
              </a:rPr>
              <a:t>servizi)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818" y="3826018"/>
            <a:ext cx="1351302" cy="1175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100" b="1" dirty="0">
                <a:solidFill>
                  <a:prstClr val="black"/>
                </a:solidFill>
              </a:rPr>
              <a:t>PRODUTTIVITÀ SERVIZI DI RACCOLTA</a:t>
            </a:r>
          </a:p>
          <a:p>
            <a:pPr algn="ctr" defTabSz="912066"/>
            <a:r>
              <a:rPr lang="it-IT" sz="1100" b="1" dirty="0">
                <a:solidFill>
                  <a:prstClr val="black"/>
                </a:solidFill>
              </a:rPr>
              <a:t>(tonnellate/</a:t>
            </a:r>
            <a:br>
              <a:rPr lang="it-IT" sz="1100" b="1" dirty="0">
                <a:solidFill>
                  <a:prstClr val="black"/>
                </a:solidFill>
              </a:rPr>
            </a:br>
            <a:r>
              <a:rPr lang="it-IT" sz="1100" b="1" dirty="0">
                <a:solidFill>
                  <a:prstClr val="black"/>
                </a:solidFill>
              </a:rPr>
              <a:t>servizio)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48265" y="5714112"/>
            <a:ext cx="8244809" cy="830779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defTabSz="912066"/>
            <a:r>
              <a:rPr lang="it-IT" dirty="0">
                <a:solidFill>
                  <a:prstClr val="black"/>
                </a:solidFill>
              </a:rPr>
              <a:t>L'analisi dei principali driver alla base del costo del </a:t>
            </a:r>
            <a:r>
              <a:rPr lang="it-IT" dirty="0" smtClean="0">
                <a:solidFill>
                  <a:prstClr val="black"/>
                </a:solidFill>
              </a:rPr>
              <a:t>personale indica una composizione degli equipaggi superiore ai target di mercato e una produttività migliorabile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blackWhite">
          <a:xfrm>
            <a:off x="4120662" y="5342191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99" y="1765174"/>
            <a:ext cx="6022731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9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80307" y="2348880"/>
            <a:ext cx="6029557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Inquadramento generale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Approccio metodologico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Analisi del posizionamento di AMIU Bari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Sintesi delle evidenze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780312" y="4172830"/>
            <a:ext cx="5649857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12" tIns="45612" rIns="45612" bIns="45612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42"/>
          </a:xfrm>
          <a:prstGeom prst="rect">
            <a:avLst/>
          </a:prstGeom>
          <a:noFill/>
        </p:spPr>
        <p:txBody>
          <a:bodyPr vert="horz" wrap="square" lIns="34242" tIns="34242" rIns="34242" bIns="34242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Analisi del posizionamento di AMIU Bari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ipotesi di allineamento alle best </a:t>
            </a:r>
            <a:r>
              <a:rPr lang="it-IT" sz="2000" dirty="0" err="1">
                <a:solidFill>
                  <a:prstClr val="black"/>
                </a:solidFill>
              </a:rPr>
              <a:t>practice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10" name="Rectangle 9"/>
          <p:cNvSpPr/>
          <p:nvPr/>
        </p:nvSpPr>
        <p:spPr>
          <a:xfrm>
            <a:off x="1049150" y="1196752"/>
            <a:ext cx="6755744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ipotesi di allineamento alle best </a:t>
            </a:r>
            <a:r>
              <a:rPr lang="it-IT" sz="1400" b="1" dirty="0" err="1">
                <a:solidFill>
                  <a:srgbClr val="FFFFFF"/>
                </a:solidFill>
              </a:rPr>
              <a:t>practice</a:t>
            </a:r>
            <a:r>
              <a:rPr lang="it-IT" sz="1400" b="1" dirty="0">
                <a:solidFill>
                  <a:srgbClr val="FFFFFF"/>
                </a:solidFill>
              </a:rPr>
              <a:t> (simulazione)</a:t>
            </a:r>
          </a:p>
        </p:txBody>
      </p:sp>
      <p:sp>
        <p:nvSpPr>
          <p:cNvPr id="111" name="TextBox 10"/>
          <p:cNvSpPr txBox="1"/>
          <p:nvPr/>
        </p:nvSpPr>
        <p:spPr>
          <a:xfrm>
            <a:off x="182429" y="5533612"/>
            <a:ext cx="8776561" cy="584761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600" b="1" dirty="0">
                <a:solidFill>
                  <a:prstClr val="black"/>
                </a:solidFill>
              </a:rPr>
              <a:t>L'allineamento ai valori di riferimento delle best </a:t>
            </a:r>
            <a:r>
              <a:rPr lang="it-IT" sz="1600" b="1" dirty="0" err="1">
                <a:solidFill>
                  <a:prstClr val="black"/>
                </a:solidFill>
              </a:rPr>
              <a:t>practice</a:t>
            </a:r>
            <a:r>
              <a:rPr lang="it-IT" sz="1600" b="1" dirty="0">
                <a:solidFill>
                  <a:prstClr val="black"/>
                </a:solidFill>
              </a:rPr>
              <a:t> determinerebbe un beneficio complessivo di circa 1,3 milioni di Euro su base annua (13%)</a:t>
            </a:r>
          </a:p>
        </p:txBody>
      </p:sp>
      <p:sp>
        <p:nvSpPr>
          <p:cNvPr id="127" name="Rettangolo 126"/>
          <p:cNvSpPr/>
          <p:nvPr/>
        </p:nvSpPr>
        <p:spPr>
          <a:xfrm>
            <a:off x="899592" y="2268288"/>
            <a:ext cx="1734155" cy="3876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srgbClr val="FFFFFF"/>
                </a:solidFill>
              </a:rPr>
              <a:t>INDIFFERENZIATA</a:t>
            </a:r>
            <a:endParaRPr lang="it-IT" sz="2000" b="1" dirty="0">
              <a:solidFill>
                <a:srgbClr val="FFFFFF"/>
              </a:solidFill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2613612" y="1844824"/>
            <a:ext cx="2145306" cy="40011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000" b="1" u="sng" dirty="0">
                <a:solidFill>
                  <a:prstClr val="black"/>
                </a:solidFill>
              </a:rPr>
              <a:t>STIMA COSTO DI RACCOLTA (k€)</a:t>
            </a:r>
          </a:p>
        </p:txBody>
      </p:sp>
      <p:sp>
        <p:nvSpPr>
          <p:cNvPr id="131" name="Rettangolo 130"/>
          <p:cNvSpPr/>
          <p:nvPr/>
        </p:nvSpPr>
        <p:spPr>
          <a:xfrm>
            <a:off x="1049154" y="2711293"/>
            <a:ext cx="1584593" cy="387628"/>
          </a:xfrm>
          <a:prstGeom prst="rect">
            <a:avLst/>
          </a:prstGeom>
          <a:solidFill>
            <a:schemeClr val="tx2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CARTA CONGIUNTA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33" name="Rettangolo 132"/>
          <p:cNvSpPr/>
          <p:nvPr/>
        </p:nvSpPr>
        <p:spPr>
          <a:xfrm>
            <a:off x="1049154" y="3637105"/>
            <a:ext cx="1584593" cy="387628"/>
          </a:xfrm>
          <a:prstGeom prst="rect">
            <a:avLst/>
          </a:prstGeom>
          <a:solidFill>
            <a:srgbClr val="0099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srgbClr val="FFFFFF"/>
                </a:solidFill>
              </a:rPr>
              <a:t>PLASTICA</a:t>
            </a:r>
            <a:endParaRPr lang="it-IT" sz="2000" b="1" dirty="0">
              <a:solidFill>
                <a:srgbClr val="FFFFFF"/>
              </a:solidFill>
            </a:endParaRPr>
          </a:p>
        </p:txBody>
      </p:sp>
      <p:cxnSp>
        <p:nvCxnSpPr>
          <p:cNvPr id="136" name="Connettore 1 135"/>
          <p:cNvCxnSpPr/>
          <p:nvPr/>
        </p:nvCxnSpPr>
        <p:spPr>
          <a:xfrm>
            <a:off x="2735971" y="2655918"/>
            <a:ext cx="4975874" cy="0"/>
          </a:xfrm>
          <a:prstGeom prst="line">
            <a:avLst/>
          </a:prstGeom>
          <a:ln w="12700"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>
            <a:off x="2735971" y="3132090"/>
            <a:ext cx="4975874" cy="0"/>
          </a:xfrm>
          <a:prstGeom prst="line">
            <a:avLst/>
          </a:prstGeom>
          <a:ln w="12700"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>
            <a:off x="2735971" y="3588362"/>
            <a:ext cx="4975874" cy="0"/>
          </a:xfrm>
          <a:prstGeom prst="line">
            <a:avLst/>
          </a:prstGeom>
          <a:ln w="12700"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138"/>
          <p:cNvCxnSpPr/>
          <p:nvPr/>
        </p:nvCxnSpPr>
        <p:spPr>
          <a:xfrm>
            <a:off x="2735971" y="4024732"/>
            <a:ext cx="4975874" cy="0"/>
          </a:xfrm>
          <a:prstGeom prst="line">
            <a:avLst/>
          </a:prstGeom>
          <a:ln w="12700"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>
            <a:off x="2735971" y="2239447"/>
            <a:ext cx="4975874" cy="0"/>
          </a:xfrm>
          <a:prstGeom prst="line">
            <a:avLst/>
          </a:prstGeom>
          <a:ln w="12700"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sellaDiTesto 142"/>
          <p:cNvSpPr txBox="1"/>
          <p:nvPr/>
        </p:nvSpPr>
        <p:spPr>
          <a:xfrm>
            <a:off x="2791777" y="2342837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7.550</a:t>
            </a:r>
          </a:p>
        </p:txBody>
      </p:sp>
      <p:sp>
        <p:nvSpPr>
          <p:cNvPr id="144" name="CasellaDiTesto 143"/>
          <p:cNvSpPr txBox="1"/>
          <p:nvPr/>
        </p:nvSpPr>
        <p:spPr>
          <a:xfrm>
            <a:off x="2493678" y="2777992"/>
            <a:ext cx="2385172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898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2791777" y="3692435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1.290</a:t>
            </a:r>
          </a:p>
        </p:txBody>
      </p:sp>
      <p:sp>
        <p:nvSpPr>
          <p:cNvPr id="155" name="Rettangolo 154"/>
          <p:cNvSpPr/>
          <p:nvPr/>
        </p:nvSpPr>
        <p:spPr>
          <a:xfrm>
            <a:off x="1051709" y="4077072"/>
            <a:ext cx="1584593" cy="3876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TOTALE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56" name="CasellaDiTesto 155"/>
          <p:cNvSpPr txBox="1"/>
          <p:nvPr/>
        </p:nvSpPr>
        <p:spPr>
          <a:xfrm>
            <a:off x="2794307" y="4160496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10.110</a:t>
            </a:r>
          </a:p>
        </p:txBody>
      </p:sp>
      <p:sp>
        <p:nvSpPr>
          <p:cNvPr id="158" name="CasellaDiTesto 157"/>
          <p:cNvSpPr txBox="1"/>
          <p:nvPr/>
        </p:nvSpPr>
        <p:spPr>
          <a:xfrm>
            <a:off x="4375395" y="1844824"/>
            <a:ext cx="2145306" cy="40011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000" b="1" u="sng" dirty="0">
                <a:solidFill>
                  <a:prstClr val="black"/>
                </a:solidFill>
              </a:rPr>
              <a:t>EFFICIENTAMENTO </a:t>
            </a:r>
          </a:p>
          <a:p>
            <a:pPr algn="ctr" defTabSz="912066"/>
            <a:r>
              <a:rPr lang="it-IT" sz="1000" b="1" u="sng" dirty="0">
                <a:solidFill>
                  <a:prstClr val="black"/>
                </a:solidFill>
              </a:rPr>
              <a:t>POTENZIALE</a:t>
            </a:r>
          </a:p>
        </p:txBody>
      </p:sp>
      <p:sp>
        <p:nvSpPr>
          <p:cNvPr id="159" name="CasellaDiTesto 158"/>
          <p:cNvSpPr txBox="1"/>
          <p:nvPr/>
        </p:nvSpPr>
        <p:spPr>
          <a:xfrm>
            <a:off x="4553711" y="2342837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-13%</a:t>
            </a:r>
          </a:p>
        </p:txBody>
      </p:sp>
      <p:sp>
        <p:nvSpPr>
          <p:cNvPr id="160" name="CasellaDiTesto 159"/>
          <p:cNvSpPr txBox="1"/>
          <p:nvPr/>
        </p:nvSpPr>
        <p:spPr>
          <a:xfrm>
            <a:off x="4255461" y="2777992"/>
            <a:ext cx="2385172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-5%</a:t>
            </a:r>
          </a:p>
        </p:txBody>
      </p:sp>
      <p:sp>
        <p:nvSpPr>
          <p:cNvPr id="162" name="CasellaDiTesto 161"/>
          <p:cNvSpPr txBox="1"/>
          <p:nvPr/>
        </p:nvSpPr>
        <p:spPr>
          <a:xfrm>
            <a:off x="4553711" y="3692435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-14%</a:t>
            </a:r>
          </a:p>
        </p:txBody>
      </p:sp>
      <p:sp>
        <p:nvSpPr>
          <p:cNvPr id="165" name="CasellaDiTesto 164"/>
          <p:cNvSpPr txBox="1"/>
          <p:nvPr/>
        </p:nvSpPr>
        <p:spPr>
          <a:xfrm>
            <a:off x="4556244" y="4160496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-13%</a:t>
            </a:r>
          </a:p>
        </p:txBody>
      </p:sp>
      <p:sp>
        <p:nvSpPr>
          <p:cNvPr id="166" name="CasellaDiTesto 165"/>
          <p:cNvSpPr txBox="1"/>
          <p:nvPr/>
        </p:nvSpPr>
        <p:spPr>
          <a:xfrm>
            <a:off x="5837710" y="1844824"/>
            <a:ext cx="2145306" cy="40011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000" b="1" u="sng" dirty="0">
                <a:solidFill>
                  <a:prstClr val="black"/>
                </a:solidFill>
              </a:rPr>
              <a:t>SAVING POTENZIALE</a:t>
            </a:r>
          </a:p>
          <a:p>
            <a:pPr algn="ctr" defTabSz="912066"/>
            <a:r>
              <a:rPr lang="it-IT" sz="1000" b="1" u="sng" dirty="0">
                <a:solidFill>
                  <a:prstClr val="black"/>
                </a:solidFill>
              </a:rPr>
              <a:t>(k€)</a:t>
            </a:r>
          </a:p>
        </p:txBody>
      </p:sp>
      <p:sp>
        <p:nvSpPr>
          <p:cNvPr id="167" name="CasellaDiTesto 166"/>
          <p:cNvSpPr txBox="1"/>
          <p:nvPr/>
        </p:nvSpPr>
        <p:spPr>
          <a:xfrm>
            <a:off x="6016109" y="2342837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979</a:t>
            </a:r>
          </a:p>
        </p:txBody>
      </p:sp>
      <p:sp>
        <p:nvSpPr>
          <p:cNvPr id="168" name="CasellaDiTesto 167"/>
          <p:cNvSpPr txBox="1"/>
          <p:nvPr/>
        </p:nvSpPr>
        <p:spPr>
          <a:xfrm>
            <a:off x="5717778" y="2777992"/>
            <a:ext cx="2385172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49</a:t>
            </a:r>
          </a:p>
        </p:txBody>
      </p:sp>
      <p:sp>
        <p:nvSpPr>
          <p:cNvPr id="170" name="CasellaDiTesto 169"/>
          <p:cNvSpPr txBox="1"/>
          <p:nvPr/>
        </p:nvSpPr>
        <p:spPr>
          <a:xfrm>
            <a:off x="6016109" y="3692435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179</a:t>
            </a:r>
          </a:p>
        </p:txBody>
      </p:sp>
      <p:sp>
        <p:nvSpPr>
          <p:cNvPr id="173" name="CasellaDiTesto 172"/>
          <p:cNvSpPr txBox="1"/>
          <p:nvPr/>
        </p:nvSpPr>
        <p:spPr>
          <a:xfrm>
            <a:off x="6018667" y="4160496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b="1" dirty="0">
                <a:solidFill>
                  <a:prstClr val="black"/>
                </a:solidFill>
              </a:rPr>
              <a:t>1.308</a:t>
            </a:r>
          </a:p>
        </p:txBody>
      </p:sp>
      <p:sp>
        <p:nvSpPr>
          <p:cNvPr id="183" name="AutoShape 14"/>
          <p:cNvSpPr>
            <a:spLocks noChangeArrowheads="1"/>
          </p:cNvSpPr>
          <p:nvPr/>
        </p:nvSpPr>
        <p:spPr bwMode="blackWhite">
          <a:xfrm>
            <a:off x="3921259" y="5013176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Rettangolo 134"/>
          <p:cNvSpPr/>
          <p:nvPr/>
        </p:nvSpPr>
        <p:spPr>
          <a:xfrm>
            <a:off x="1049154" y="3166250"/>
            <a:ext cx="1584593" cy="387628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r>
              <a:rPr lang="it-IT" sz="1200" b="1" dirty="0">
                <a:solidFill>
                  <a:srgbClr val="FFFFFF"/>
                </a:solidFill>
              </a:rPr>
              <a:t>VETRO</a:t>
            </a:r>
            <a:endParaRPr lang="it-IT" sz="2000" b="1" dirty="0">
              <a:solidFill>
                <a:srgbClr val="FFFFFF"/>
              </a:solidFill>
            </a:endParaRPr>
          </a:p>
        </p:txBody>
      </p:sp>
      <p:sp>
        <p:nvSpPr>
          <p:cNvPr id="48" name="CasellaDiTesto 147"/>
          <p:cNvSpPr txBox="1"/>
          <p:nvPr/>
        </p:nvSpPr>
        <p:spPr>
          <a:xfrm>
            <a:off x="2791777" y="3266975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372</a:t>
            </a:r>
          </a:p>
        </p:txBody>
      </p:sp>
      <p:sp>
        <p:nvSpPr>
          <p:cNvPr id="49" name="CasellaDiTesto 163"/>
          <p:cNvSpPr txBox="1"/>
          <p:nvPr/>
        </p:nvSpPr>
        <p:spPr>
          <a:xfrm>
            <a:off x="4553711" y="3266975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-27%</a:t>
            </a:r>
          </a:p>
        </p:txBody>
      </p:sp>
      <p:sp>
        <p:nvSpPr>
          <p:cNvPr id="50" name="CasellaDiTesto 171"/>
          <p:cNvSpPr txBox="1"/>
          <p:nvPr/>
        </p:nvSpPr>
        <p:spPr>
          <a:xfrm>
            <a:off x="6016109" y="3266975"/>
            <a:ext cx="1789057" cy="276999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i="1" dirty="0">
                <a:solidFill>
                  <a:prstClr val="black"/>
                </a:solidFill>
              </a:rPr>
              <a:t>101</a:t>
            </a:r>
          </a:p>
        </p:txBody>
      </p:sp>
      <p:pic>
        <p:nvPicPr>
          <p:cNvPr id="3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9"/>
            <a:ext cx="8206154" cy="107520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defTabSz="912066"/>
            <a:r>
              <a:rPr lang="it-IT" sz="100">
                <a:solidFill>
                  <a:srgbClr val="FFFFFF"/>
                </a:solidFill>
              </a:rPr>
              <a:t>6_85</a:t>
            </a:r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Sintesi delle evidenze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450927" y="1798072"/>
            <a:ext cx="8353104" cy="4039567"/>
          </a:xfrm>
          <a:prstGeom prst="rect">
            <a:avLst/>
          </a:prstGeom>
          <a:noFill/>
        </p:spPr>
        <p:txBody>
          <a:bodyPr vert="horz" wrap="square" lIns="45620" tIns="45620" rIns="45620" bIns="45620" rtlCol="0">
            <a:spAutoFit/>
          </a:bodyPr>
          <a:lstStyle/>
          <a:p>
            <a:pPr marL="182123" indent="-182123" defTabSz="912066">
              <a:spcBef>
                <a:spcPts val="864"/>
              </a:spcBef>
              <a:buSzPct val="100000"/>
              <a:buFont typeface="Verdana"/>
              <a:buChar char="•"/>
            </a:pPr>
            <a:r>
              <a:rPr lang="it-IT" dirty="0">
                <a:solidFill>
                  <a:prstClr val="black"/>
                </a:solidFill>
              </a:rPr>
              <a:t>AMIU Bari evidenzia un posizionamento di efficienza rispetto al panorama nazionale di realtà operanti in contesti confrontabili, a testimonianza di una </a:t>
            </a:r>
            <a:r>
              <a:rPr lang="it-IT" b="1" dirty="0">
                <a:solidFill>
                  <a:prstClr val="black"/>
                </a:solidFill>
              </a:rPr>
              <a:t>buona capacità competitiva sul mercato</a:t>
            </a:r>
            <a:r>
              <a:rPr lang="it-IT" dirty="0">
                <a:solidFill>
                  <a:prstClr val="black"/>
                </a:solidFill>
              </a:rPr>
              <a:t>, a fronte tuttavia di </a:t>
            </a:r>
            <a:r>
              <a:rPr lang="it-IT" b="1" dirty="0">
                <a:solidFill>
                  <a:prstClr val="black"/>
                </a:solidFill>
              </a:rPr>
              <a:t>bassi livelli di raccolta differenziata</a:t>
            </a:r>
          </a:p>
          <a:p>
            <a:pPr marL="182123" indent="-182123" defTabSz="912066">
              <a:spcBef>
                <a:spcPts val="864"/>
              </a:spcBef>
              <a:buSzPct val="100000"/>
              <a:buFont typeface="Verdana"/>
              <a:buChar char="•"/>
            </a:pPr>
            <a:r>
              <a:rPr lang="it-IT" dirty="0">
                <a:solidFill>
                  <a:prstClr val="black"/>
                </a:solidFill>
              </a:rPr>
              <a:t>Un confronto "mirato" con le realtà di maggiore efficienza (best </a:t>
            </a:r>
            <a:r>
              <a:rPr lang="it-IT" dirty="0" err="1">
                <a:solidFill>
                  <a:prstClr val="black"/>
                </a:solidFill>
              </a:rPr>
              <a:t>practice</a:t>
            </a:r>
            <a:r>
              <a:rPr lang="it-IT" dirty="0">
                <a:solidFill>
                  <a:prstClr val="black"/>
                </a:solidFill>
              </a:rPr>
              <a:t>) ha evidenziato spazi di miglioramento sulle diverse frazioni</a:t>
            </a:r>
          </a:p>
          <a:p>
            <a:pPr marL="182123" indent="-182123" defTabSz="912066">
              <a:spcBef>
                <a:spcPts val="864"/>
              </a:spcBef>
              <a:buSzPct val="100000"/>
              <a:buFont typeface="Verdana"/>
              <a:buChar char="•"/>
            </a:pPr>
            <a:r>
              <a:rPr lang="it-IT" dirty="0">
                <a:solidFill>
                  <a:prstClr val="black"/>
                </a:solidFill>
              </a:rPr>
              <a:t>L'analisi dei driver industriali sottostanti i costi interni ha portato ad individuare margini di </a:t>
            </a:r>
            <a:r>
              <a:rPr lang="it-IT" dirty="0" err="1">
                <a:solidFill>
                  <a:prstClr val="black"/>
                </a:solidFill>
              </a:rPr>
              <a:t>efficientamento</a:t>
            </a:r>
            <a:r>
              <a:rPr lang="it-IT" dirty="0">
                <a:solidFill>
                  <a:prstClr val="black"/>
                </a:solidFill>
              </a:rPr>
              <a:t>, in particolare rispetto ai costi del personale e alla produttività dei servizi di raccolta</a:t>
            </a:r>
          </a:p>
          <a:p>
            <a:pPr marL="182123" indent="-182123" defTabSz="912066">
              <a:spcBef>
                <a:spcPts val="864"/>
              </a:spcBef>
              <a:buSzPct val="100000"/>
              <a:buFont typeface="Verdana"/>
              <a:buChar char="•"/>
            </a:pPr>
            <a:r>
              <a:rPr lang="it-IT" dirty="0">
                <a:solidFill>
                  <a:prstClr val="black"/>
                </a:solidFill>
              </a:rPr>
              <a:t>Ipotizzando per tutte le frazioni l'allineamento delle performance alle best </a:t>
            </a:r>
            <a:r>
              <a:rPr lang="it-IT" dirty="0" err="1">
                <a:solidFill>
                  <a:prstClr val="black"/>
                </a:solidFill>
              </a:rPr>
              <a:t>practice</a:t>
            </a:r>
            <a:r>
              <a:rPr lang="it-IT" dirty="0">
                <a:solidFill>
                  <a:prstClr val="black"/>
                </a:solidFill>
              </a:rPr>
              <a:t>, il beneficio potenziale è stimabile in prima approssimazione sino a un massimo di </a:t>
            </a:r>
            <a:r>
              <a:rPr lang="it-IT" b="1" dirty="0">
                <a:solidFill>
                  <a:prstClr val="black"/>
                </a:solidFill>
              </a:rPr>
              <a:t>1,3 milioni di Euro su base annua</a:t>
            </a:r>
          </a:p>
        </p:txBody>
      </p:sp>
      <p:pic>
        <p:nvPicPr>
          <p:cNvPr id="7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3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PROGRAMMA DEGLI INTERVENTI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PER IL BREVE E MEDIO TERMINE</a:t>
            </a:r>
            <a:endParaRPr lang="it-IT" dirty="0"/>
          </a:p>
        </p:txBody>
      </p:sp>
      <p:pic>
        <p:nvPicPr>
          <p:cNvPr id="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0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9" y="1628820"/>
            <a:ext cx="8215367" cy="58970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IL PROGRAMMA DEGLI </a:t>
            </a:r>
            <a:r>
              <a:rPr lang="it-IT" dirty="0" smtClean="0">
                <a:solidFill>
                  <a:schemeClr val="tx2"/>
                </a:solidFill>
              </a:rPr>
              <a:t>INTERVENTI</a:t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>
                <a:solidFill>
                  <a:schemeClr val="tx2"/>
                </a:solidFill>
              </a:rPr>
              <a:t>Gli Interventi a breve termine (entro febbraio 2014) </a:t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senza incremento del costo del servizio (obiettivo 40%)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204865"/>
            <a:ext cx="8223960" cy="3888432"/>
          </a:xfrm>
        </p:spPr>
        <p:txBody>
          <a:bodyPr>
            <a:normAutofit fontScale="47500" lnSpcReduction="20000"/>
          </a:bodyPr>
          <a:lstStyle/>
          <a:p>
            <a:pPr marL="342080" indent="-342080">
              <a:buFontTx/>
              <a:buChar char="-"/>
            </a:pPr>
            <a:endParaRPr lang="it-IT" dirty="0" smtClean="0"/>
          </a:p>
          <a:p>
            <a:pPr marL="342080" indent="-342080">
              <a:buFontTx/>
              <a:buChar char="-"/>
            </a:pPr>
            <a:endParaRPr lang="it-IT" dirty="0"/>
          </a:p>
          <a:p>
            <a:pPr marL="342080" indent="-342080"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del servizio di raccolta domiciliare dell’umido di qualità da fruttivendoli, ristoranti, mercati;</a:t>
            </a:r>
          </a:p>
          <a:p>
            <a:pPr marL="342080" indent="-342080"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Intensificazione dell’attività di controllo da parte del servizio interno appositamente disposto;</a:t>
            </a:r>
          </a:p>
          <a:p>
            <a:pPr marL="342080" indent="-342080"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Ampliamento del servizio di raccolta del vetro con la nuova articolazione del servizio che prevede il posizionamento di contenitori da 240 lt in maniera più diffusa sulla sede stradale e presso i maggiori produttori (rivenditori di cibi e bevande) con ritiro domiciliare;</a:t>
            </a:r>
          </a:p>
          <a:p>
            <a:pPr marL="342080" indent="-342080"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di una articolata campagna promozionale e di sensibilizzazione dell’utenza</a:t>
            </a:r>
          </a:p>
          <a:p>
            <a:pPr marL="342080" indent="-342080"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 del servizio stradale per i quartieri </a:t>
            </a:r>
            <a:r>
              <a:rPr lang="it-IT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Picone</a:t>
            </a: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Poggiofranco</a:t>
            </a: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Carrassi</a:t>
            </a: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S.Pasquale</a:t>
            </a: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realizzazione di nuove isole ecologiche complete per ciascun isolato servito e posizionamento dei contenitori  dell’umido muniti di chiave;</a:t>
            </a:r>
          </a:p>
          <a:p>
            <a:pPr marL="342080" indent="-342080">
              <a:buClr>
                <a:prstClr val="black"/>
              </a:buClr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zh-CN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del servizio di rilevazione delle quantità di rifiuti recuperabili conferiti dalle utenze domestiche ai centri di conferimento finalizzato alle determinazione degli incentivi e riduzioni della TARES</a:t>
            </a:r>
          </a:p>
          <a:p>
            <a:pPr marL="342080" indent="-342080">
              <a:buClr>
                <a:prstClr val="black"/>
              </a:buClr>
              <a:buFontTx/>
              <a:buChar char="-"/>
            </a:pPr>
            <a:r>
              <a:rPr lang="it-IT" altLang="zh-CN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dei centri mobili di rilevazione (in numero di due inizialmente per un ampliamento successivo a 4)  con calendario pubblicato presso le circoscrizioni ;</a:t>
            </a:r>
          </a:p>
          <a:p>
            <a:pPr marL="342080" indent="-342080">
              <a:buFontTx/>
              <a:buChar char="-"/>
            </a:pPr>
            <a:r>
              <a:rPr lang="it-IT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Estensione alla frazione u mida del servizio di raccolta porta a porta nel quartiere </a:t>
            </a:r>
            <a:r>
              <a:rPr lang="it-IT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S.Nicola</a:t>
            </a:r>
            <a:endParaRPr lang="it-IT" sz="2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80" indent="-342080">
              <a:buFontTx/>
              <a:buChar char="-"/>
            </a:pPr>
            <a:endParaRPr lang="it-IT" sz="2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076" y="836712"/>
            <a:ext cx="8603077" cy="83443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Senza perdere di vista l’adozione di politiche di </a:t>
            </a:r>
            <a:r>
              <a:rPr lang="it-IT" b="1" dirty="0" err="1" smtClean="0">
                <a:solidFill>
                  <a:srgbClr val="FF0000"/>
                </a:solidFill>
              </a:rPr>
              <a:t>efficientamento</a:t>
            </a:r>
            <a:r>
              <a:rPr lang="it-IT" b="1" dirty="0" smtClean="0">
                <a:solidFill>
                  <a:srgbClr val="FF0000"/>
                </a:solidFill>
              </a:rPr>
              <a:t> energetico con il ricorso alle energie da fonti rinnovabili 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85672"/>
            <a:ext cx="8438320" cy="50956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In particolare :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- realizzazioni di impianti termici ad energia solare per riscaldamento acqua calda sanitaria nei depositi aziendali di Via F. Fuzio (Z.I.), via Napoli, Via Oberdan per </a:t>
            </a:r>
            <a:r>
              <a:rPr lang="it-IT" dirty="0" err="1" smtClean="0">
                <a:solidFill>
                  <a:schemeClr val="bg1"/>
                </a:solidFill>
              </a:rPr>
              <a:t>per</a:t>
            </a:r>
            <a:r>
              <a:rPr lang="it-IT" dirty="0" smtClean="0">
                <a:solidFill>
                  <a:schemeClr val="bg1"/>
                </a:solidFill>
              </a:rPr>
              <a:t> un totale di circa 80 </a:t>
            </a:r>
            <a:r>
              <a:rPr lang="it-IT" dirty="0" err="1" smtClean="0">
                <a:solidFill>
                  <a:schemeClr val="bg1"/>
                </a:solidFill>
              </a:rPr>
              <a:t>KWt</a:t>
            </a:r>
            <a:r>
              <a:rPr lang="it-IT" dirty="0" smtClean="0">
                <a:solidFill>
                  <a:schemeClr val="bg1"/>
                </a:solidFill>
              </a:rPr>
              <a:t> ;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Realizzazione di un impianto fotovoltaico da 43 </a:t>
            </a:r>
            <a:r>
              <a:rPr lang="it-IT" dirty="0" err="1" smtClean="0">
                <a:solidFill>
                  <a:schemeClr val="bg1"/>
                </a:solidFill>
              </a:rPr>
              <a:t>Kwe</a:t>
            </a:r>
            <a:r>
              <a:rPr lang="it-IT" dirty="0" smtClean="0">
                <a:solidFill>
                  <a:schemeClr val="bg1"/>
                </a:solidFill>
              </a:rPr>
              <a:t> presso il deposito di via </a:t>
            </a:r>
            <a:r>
              <a:rPr lang="it-IT" dirty="0" err="1" smtClean="0">
                <a:solidFill>
                  <a:schemeClr val="bg1"/>
                </a:solidFill>
              </a:rPr>
              <a:t>F.Fuzio</a:t>
            </a:r>
            <a:r>
              <a:rPr lang="it-IT" dirty="0" smtClean="0">
                <a:solidFill>
                  <a:schemeClr val="bg1"/>
                </a:solidFill>
              </a:rPr>
              <a:t> per una produzione annua di 60 MW;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Risparmio complessivo di emissioni di CO2 all’anno pari a circa 60.000 Kg ed €/anno 15.000 </a:t>
            </a:r>
            <a:r>
              <a:rPr lang="it-IT" smtClean="0">
                <a:solidFill>
                  <a:schemeClr val="bg1"/>
                </a:solidFill>
              </a:rPr>
              <a:t>di carburante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diversificazione del parco automezzi con l’acquisto, negli ultimi due anni, di 19 mezzi alimentati a gas metano;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22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9" y="1268780"/>
            <a:ext cx="8215367" cy="58970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95000"/>
                    <a:lumOff val="5000"/>
                  </a:schemeClr>
                </a:solidFill>
              </a:rPr>
              <a:t>IL PROGRAMMA DEGLI </a:t>
            </a:r>
            <a:r>
              <a:rPr lang="it-I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INTERVENTI</a:t>
            </a:r>
            <a:br>
              <a:rPr lang="it-I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Gli Interventi a medio termine </a:t>
            </a:r>
            <a:br>
              <a:rPr lang="it-I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(entro dicembre 2015)</a:t>
            </a:r>
            <a:br>
              <a:rPr lang="it-I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>
                <a:solidFill>
                  <a:srgbClr val="FF0000"/>
                </a:solidFill>
              </a:rPr>
              <a:t>obiettivo </a:t>
            </a:r>
            <a:r>
              <a:rPr lang="it-IT" dirty="0" smtClean="0">
                <a:solidFill>
                  <a:srgbClr val="FF0000"/>
                </a:solidFill>
              </a:rPr>
              <a:t>65%) </a:t>
            </a:r>
            <a:r>
              <a:rPr lang="it-IT" sz="1800" dirty="0">
                <a:solidFill>
                  <a:srgbClr val="FF0000"/>
                </a:solidFill>
              </a:rPr>
              <a:t>previsto un aumento del costo del personale per 1,7 M€ per l’attuazione del progetto presentato alla Regione</a:t>
            </a: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204865"/>
            <a:ext cx="8223960" cy="3888432"/>
          </a:xfrm>
        </p:spPr>
        <p:txBody>
          <a:bodyPr>
            <a:normAutofit fontScale="62500" lnSpcReduction="20000"/>
          </a:bodyPr>
          <a:lstStyle/>
          <a:p>
            <a:endParaRPr lang="it-IT" dirty="0"/>
          </a:p>
          <a:p>
            <a:endParaRPr lang="it-IT" dirty="0" smtClean="0"/>
          </a:p>
          <a:p>
            <a:pPr marL="342080" indent="-342080">
              <a:buFontTx/>
              <a:buChar char="-"/>
            </a:pPr>
            <a:r>
              <a:rPr lang="it-IT" dirty="0" smtClean="0"/>
              <a:t>Estensione del servizio di raccolta stradale misto con isole complete per isolato nei quartieri Libertà, </a:t>
            </a:r>
            <a:r>
              <a:rPr lang="it-IT" dirty="0" err="1" smtClean="0"/>
              <a:t>Murat</a:t>
            </a:r>
            <a:r>
              <a:rPr lang="it-IT" dirty="0" smtClean="0"/>
              <a:t>, Madonnella, </a:t>
            </a:r>
            <a:r>
              <a:rPr lang="it-IT" dirty="0" err="1" smtClean="0"/>
              <a:t>S.Spirito</a:t>
            </a:r>
            <a:r>
              <a:rPr lang="it-IT" dirty="0" smtClean="0"/>
              <a:t>,  Carbonara, Ceglie Loseto, Torre a Mare, </a:t>
            </a:r>
            <a:r>
              <a:rPr lang="it-IT" dirty="0" err="1" smtClean="0"/>
              <a:t>S.Giorgio</a:t>
            </a:r>
            <a:r>
              <a:rPr lang="it-IT" dirty="0" smtClean="0"/>
              <a:t> (entro 2014) previa esecuzione di un richiamo della campagna promozionale </a:t>
            </a:r>
            <a:r>
              <a:rPr lang="it-IT" dirty="0" err="1" smtClean="0"/>
              <a:t>edi</a:t>
            </a:r>
            <a:r>
              <a:rPr lang="it-IT" dirty="0" smtClean="0"/>
              <a:t> sensibilizzazione dell’utenza;</a:t>
            </a:r>
          </a:p>
          <a:p>
            <a:pPr marL="342080" indent="-342080">
              <a:buFontTx/>
              <a:buChar char="-"/>
            </a:pPr>
            <a:r>
              <a:rPr lang="it-IT" dirty="0" smtClean="0"/>
              <a:t>Ampliamento del servizio domiciliare di raccolta differenziata ai quartieri </a:t>
            </a:r>
            <a:r>
              <a:rPr lang="it-IT" dirty="0" err="1" smtClean="0"/>
              <a:t>S.Paolo</a:t>
            </a:r>
            <a:r>
              <a:rPr lang="it-IT" dirty="0" smtClean="0"/>
              <a:t>, </a:t>
            </a:r>
            <a:r>
              <a:rPr lang="it-IT" dirty="0" err="1" smtClean="0"/>
              <a:t>S.Rita</a:t>
            </a:r>
            <a:r>
              <a:rPr lang="it-IT" dirty="0" smtClean="0"/>
              <a:t> dopo l’assegnazione definitiva dei fondi regionali richiesti con il relativo progetto del 2011 e l’espletamento delle relative gare da parte dell’assegnatario (Comune di Bari)</a:t>
            </a:r>
          </a:p>
          <a:p>
            <a:pPr marL="342080" indent="-342080">
              <a:buFontTx/>
              <a:buChar char="-"/>
            </a:pPr>
            <a:r>
              <a:rPr lang="it-IT" dirty="0" smtClean="0"/>
              <a:t>Realizzazione dei Centri Comunali di Raccolta dopo </a:t>
            </a:r>
            <a:r>
              <a:rPr lang="it-IT" dirty="0"/>
              <a:t>l’assegnazione definitiva dei fondi regionali richiesti con il relativo progetto del 2011 e l’espletamento delle relative gare da parte dell’assegnatario (Comune di Bari)</a:t>
            </a:r>
          </a:p>
          <a:p>
            <a:pPr marL="342080" indent="-342080">
              <a:buFontTx/>
              <a:buChar char="-"/>
            </a:pPr>
            <a:r>
              <a:rPr lang="it-IT" dirty="0" smtClean="0"/>
              <a:t>Avviamento del nuovo impianto di trattamento della frazione umida da RD da realizzarsi c/o la sede AMIU di via </a:t>
            </a:r>
            <a:r>
              <a:rPr lang="it-IT" dirty="0" err="1" smtClean="0"/>
              <a:t>F.Fuzio</a:t>
            </a:r>
            <a:r>
              <a:rPr lang="it-IT" dirty="0" smtClean="0"/>
              <a:t>  con produzione di energia elettrica e compost;</a:t>
            </a:r>
          </a:p>
          <a:p>
            <a:pPr marL="342080" indent="-342080">
              <a:buFontTx/>
              <a:buChar char="-"/>
            </a:pPr>
            <a:r>
              <a:rPr lang="it-IT" dirty="0" smtClean="0"/>
              <a:t>Progettazione dei nuovi impianti di recupero materia  e produzione CSS da FSC;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3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80307" y="2348880"/>
            <a:ext cx="6029557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mtClean="0"/>
              <a:t>Inquadramento generale</a:t>
            </a:r>
          </a:p>
          <a:p>
            <a:pPr>
              <a:lnSpc>
                <a:spcPct val="150000"/>
              </a:lnSpc>
            </a:pPr>
            <a:r>
              <a:rPr lang="it-IT" smtClean="0"/>
              <a:t>Approccio metodologico</a:t>
            </a:r>
          </a:p>
          <a:p>
            <a:pPr>
              <a:lnSpc>
                <a:spcPct val="150000"/>
              </a:lnSpc>
            </a:pPr>
            <a:r>
              <a:rPr lang="it-IT" smtClean="0"/>
              <a:t>Analisi del posizionamento di AMIU Bari</a:t>
            </a:r>
          </a:p>
          <a:p>
            <a:pPr>
              <a:lnSpc>
                <a:spcPct val="150000"/>
              </a:lnSpc>
            </a:pPr>
            <a:r>
              <a:rPr lang="it-IT" smtClean="0"/>
              <a:t>Sintesi delle evidenze</a:t>
            </a:r>
            <a:endParaRPr lang="it-I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780307" y="2444638"/>
            <a:ext cx="3722260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12" tIns="45612" rIns="45612" bIns="45612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1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3276" y="3199351"/>
            <a:ext cx="8215367" cy="58970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Lo stato dell’arte al termine del 2013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469430"/>
              </p:ext>
            </p:extLst>
          </p:nvPr>
        </p:nvGraphicFramePr>
        <p:xfrm>
          <a:off x="251520" y="332656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874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61735"/>
              </p:ext>
            </p:extLst>
          </p:nvPr>
        </p:nvGraphicFramePr>
        <p:xfrm>
          <a:off x="179533" y="332656"/>
          <a:ext cx="878497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29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\\FILESERVER\scambi\Direttore\IN\Foto Bidoni Organico\MOI\IMG-20130530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1" y="260648"/>
            <a:ext cx="6787098" cy="6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297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 descr="\\FILESERVER\scambi\Direttore\IN\Foto Bidoni Organico\Attività Commerciali\DSCN3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65"/>
            <a:ext cx="9133593" cy="76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414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50" t="10482" r="28116" b="6552"/>
          <a:stretch>
            <a:fillRect/>
          </a:stretch>
        </p:blipFill>
        <p:spPr bwMode="auto">
          <a:xfrm>
            <a:off x="72575" y="72575"/>
            <a:ext cx="8719439" cy="67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936192" y="134779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FF0000"/>
                </a:solidFill>
              </a:rPr>
              <a:t>NUOVO IMPIANTO DI DIGESTIONE ANAEROBICA CON PRODUZIONE COMPOST DI QUALITA’ ED       EN: ELETTRICA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741" t="9407" r="10926" b="17704"/>
          <a:stretch>
            <a:fillRect/>
          </a:stretch>
        </p:blipFill>
        <p:spPr bwMode="auto">
          <a:xfrm>
            <a:off x="127000" y="707571"/>
            <a:ext cx="8953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1481" t="7704" r="12037" b="17037"/>
          <a:stretch>
            <a:fillRect/>
          </a:stretch>
        </p:blipFill>
        <p:spPr bwMode="auto">
          <a:xfrm>
            <a:off x="50800" y="635000"/>
            <a:ext cx="9086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9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603077" cy="834432"/>
          </a:xfrm>
        </p:spPr>
        <p:txBody>
          <a:bodyPr/>
          <a:lstStyle/>
          <a:p>
            <a:r>
              <a:rPr lang="it-IT" sz="6000" dirty="0" smtClean="0">
                <a:solidFill>
                  <a:srgbClr val="FF0000"/>
                </a:solidFill>
              </a:rPr>
              <a:t>Grazie per la Vostra attenzione</a:t>
            </a:r>
            <a:endParaRPr lang="it-IT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3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2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219" y="12068"/>
            <a:ext cx="7846521" cy="84534"/>
          </a:xfrm>
          <a:prstGeom prst="rect">
            <a:avLst/>
          </a:prstGeom>
          <a:noFill/>
        </p:spPr>
        <p:txBody>
          <a:bodyPr vert="horz" wrap="square" lIns="34238" tIns="34238" rIns="34238" bIns="34238" rtlCol="0">
            <a:spAutoFit/>
          </a:bodyPr>
          <a:lstStyle/>
          <a:p>
            <a:pPr defTabSz="912066"/>
            <a:endParaRPr lang="it-IT" sz="100" dirty="0" err="1">
              <a:solidFill>
                <a:srgbClr val="FFFFFF"/>
              </a:solidFill>
            </a:endParaRPr>
          </a:p>
        </p:txBody>
      </p:sp>
      <p:sp>
        <p:nvSpPr>
          <p:cNvPr id="19" name="KMA6DA78C"/>
          <p:cNvSpPr>
            <a:spLocks noChangeArrowheads="1"/>
          </p:cNvSpPr>
          <p:nvPr/>
        </p:nvSpPr>
        <p:spPr bwMode="auto">
          <a:xfrm>
            <a:off x="1" y="5874308"/>
            <a:ext cx="9016890" cy="5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62" tIns="47294" rIns="94562" bIns="4729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1009970">
              <a:spcBef>
                <a:spcPct val="20000"/>
              </a:spcBef>
              <a:buClr>
                <a:prstClr val="black"/>
              </a:buClr>
            </a:pPr>
            <a:r>
              <a:rPr lang="it-IT" altLang="ja-JP" sz="1600" b="1" dirty="0">
                <a:solidFill>
                  <a:prstClr val="black"/>
                </a:solidFill>
                <a:latin typeface="Verdana"/>
              </a:rPr>
              <a:t>Le analisi condotte nell'ambito dello studio </a:t>
            </a:r>
            <a:r>
              <a:rPr lang="it-IT" altLang="ja-JP" sz="1600" b="1" dirty="0" err="1">
                <a:solidFill>
                  <a:prstClr val="black"/>
                </a:solidFill>
                <a:latin typeface="Verdana"/>
              </a:rPr>
              <a:t>Federambiente</a:t>
            </a:r>
            <a:r>
              <a:rPr lang="it-IT" altLang="ja-JP" sz="1600" b="1" dirty="0">
                <a:solidFill>
                  <a:prstClr val="black"/>
                </a:solidFill>
                <a:latin typeface="Verdana"/>
              </a:rPr>
              <a:t> 2012 sono relative ad un panel fortemente rappresentativo del settore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blackWhite">
          <a:xfrm>
            <a:off x="4011119" y="5412002"/>
            <a:ext cx="931001" cy="387747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4562" tIns="47294" rIns="94562" bIns="47294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07313"/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58649" y="2067120"/>
            <a:ext cx="2526323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58649" y="2921086"/>
            <a:ext cx="2526323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58649" y="3719363"/>
            <a:ext cx="2526323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58649" y="4550043"/>
            <a:ext cx="2526323" cy="504825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617616" y="2067120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617616" y="2921086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617616" y="3719363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617616" y="4550043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5080068" y="2067120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080068" y="2921086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080068" y="3719363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80068" y="4550043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542520" y="2067120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542520" y="2921086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542520" y="4550043"/>
            <a:ext cx="1129812" cy="5048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6689" tIns="46689" rIns="46689" bIns="46689" anchor="ctr"/>
          <a:lstStyle/>
          <a:p>
            <a:pPr defTabSz="912066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666343" y="1590851"/>
            <a:ext cx="1052887" cy="4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dirty="0">
                <a:solidFill>
                  <a:prstClr val="black"/>
                </a:solidFill>
              </a:rPr>
              <a:t>Totale</a:t>
            </a:r>
          </a:p>
          <a:p>
            <a:pPr algn="ctr" defTabSz="912066"/>
            <a:r>
              <a:rPr lang="it-IT" altLang="it-IT" dirty="0" smtClean="0">
                <a:solidFill>
                  <a:prstClr val="black"/>
                </a:solidFill>
              </a:rPr>
              <a:t>Nazionale*</a:t>
            </a:r>
            <a:endParaRPr lang="it-IT" altLang="it-IT" dirty="0">
              <a:solidFill>
                <a:prstClr val="black"/>
              </a:solidFill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930759" y="1590851"/>
            <a:ext cx="1345223" cy="4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dirty="0">
                <a:solidFill>
                  <a:prstClr val="black"/>
                </a:solidFill>
              </a:rPr>
              <a:t>Aziende del </a:t>
            </a:r>
            <a:r>
              <a:rPr lang="it-IT" altLang="it-IT" dirty="0" smtClean="0">
                <a:solidFill>
                  <a:prstClr val="black"/>
                </a:solidFill>
              </a:rPr>
              <a:t>campione</a:t>
            </a:r>
            <a:endParaRPr lang="it-IT" altLang="it-IT" dirty="0">
              <a:solidFill>
                <a:prstClr val="black"/>
              </a:solidFill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6275816" y="1590853"/>
            <a:ext cx="1595804" cy="4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>
                <a:solidFill>
                  <a:prstClr val="black"/>
                </a:solidFill>
              </a:rPr>
              <a:t>Rappresentatività %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91999" y="2165528"/>
            <a:ext cx="2396202" cy="2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2066"/>
            <a:r>
              <a:rPr lang="it-IT" altLang="it-IT">
                <a:solidFill>
                  <a:prstClr val="black"/>
                </a:solidFill>
              </a:rPr>
              <a:t>TOTALE RACCOLTA (t 000)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878817" y="2954086"/>
            <a:ext cx="2458915" cy="4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2066"/>
            <a:r>
              <a:rPr lang="it-IT" altLang="it-IT">
                <a:solidFill>
                  <a:prstClr val="black"/>
                </a:solidFill>
              </a:rPr>
              <a:t>RACCOLTA DIFFERENZIATA</a:t>
            </a:r>
            <a:br>
              <a:rPr lang="it-IT" altLang="it-IT">
                <a:solidFill>
                  <a:prstClr val="black"/>
                </a:solidFill>
              </a:rPr>
            </a:br>
            <a:r>
              <a:rPr lang="it-IT" altLang="it-IT">
                <a:solidFill>
                  <a:prstClr val="black"/>
                </a:solidFill>
              </a:rPr>
              <a:t>(t 000)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878817" y="3733631"/>
            <a:ext cx="2458915" cy="4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2066"/>
            <a:r>
              <a:rPr lang="it-IT" altLang="it-IT">
                <a:solidFill>
                  <a:prstClr val="black"/>
                </a:solidFill>
              </a:rPr>
              <a:t>RACCOLTA DIFFERENZIATA</a:t>
            </a:r>
            <a:br>
              <a:rPr lang="it-IT" altLang="it-IT">
                <a:solidFill>
                  <a:prstClr val="black"/>
                </a:solidFill>
              </a:rPr>
            </a:br>
            <a:r>
              <a:rPr lang="it-IT" altLang="it-IT">
                <a:solidFill>
                  <a:prstClr val="black"/>
                </a:solidFill>
              </a:rPr>
              <a:t>(%)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775977" y="2971867"/>
            <a:ext cx="819054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11.965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3842306" y="4616694"/>
            <a:ext cx="689210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6.380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779747" y="2134097"/>
            <a:ext cx="819054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29.962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3897232" y="3790781"/>
            <a:ext cx="575397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40%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5282782" y="2971867"/>
            <a:ext cx="689210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3.218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5285712" y="4616694"/>
            <a:ext cx="689210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1.454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5285711" y="2134097"/>
            <a:ext cx="689210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8.046</a:t>
            </a: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5338437" y="3790781"/>
            <a:ext cx="575397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dirty="0">
                <a:solidFill>
                  <a:prstClr val="black"/>
                </a:solidFill>
              </a:rPr>
              <a:t>47%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6801624" y="2971867"/>
            <a:ext cx="575397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i="1" dirty="0">
                <a:solidFill>
                  <a:prstClr val="black"/>
                </a:solidFill>
              </a:rPr>
              <a:t>27%</a:t>
            </a: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808952" y="4616694"/>
            <a:ext cx="575397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i="1" dirty="0">
                <a:solidFill>
                  <a:prstClr val="black"/>
                </a:solidFill>
              </a:rPr>
              <a:t>23%</a:t>
            </a:r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6804557" y="2134097"/>
            <a:ext cx="575397" cy="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2066"/>
            <a:r>
              <a:rPr lang="it-IT" altLang="it-IT" sz="1600" b="0" i="1" dirty="0">
                <a:solidFill>
                  <a:prstClr val="black"/>
                </a:solidFill>
              </a:rPr>
              <a:t>27%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758651" y="5184442"/>
            <a:ext cx="2807006" cy="3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2066"/>
            <a:r>
              <a:rPr lang="it-IT" altLang="it-IT" sz="900" b="0" i="1" dirty="0">
                <a:solidFill>
                  <a:prstClr val="black"/>
                </a:solidFill>
              </a:rPr>
              <a:t>* Dati ISPRA 2012</a:t>
            </a:r>
            <a:br>
              <a:rPr lang="it-IT" altLang="it-IT" sz="900" b="0" i="1" dirty="0">
                <a:solidFill>
                  <a:prstClr val="black"/>
                </a:solidFill>
              </a:rPr>
            </a:br>
            <a:r>
              <a:rPr lang="it-IT" altLang="it-IT" sz="900" b="0" i="1" dirty="0">
                <a:solidFill>
                  <a:prstClr val="black"/>
                </a:solidFill>
              </a:rPr>
              <a:t>** media aritmetica delle aziende analizzate 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78817" y="4565576"/>
            <a:ext cx="2458915" cy="4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689" tIns="46689" rIns="46689" bIns="46689">
            <a:spAutoFit/>
          </a:bodyPr>
          <a:lstStyle>
            <a:lvl1pPr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2066"/>
            <a:r>
              <a:rPr lang="it-IT" altLang="it-IT" dirty="0" smtClean="0">
                <a:solidFill>
                  <a:prstClr val="black"/>
                </a:solidFill>
              </a:rPr>
              <a:t>FRAZIONI DI INTERESSE</a:t>
            </a:r>
            <a:r>
              <a:rPr lang="it-IT" altLang="it-IT" dirty="0">
                <a:solidFill>
                  <a:prstClr val="black"/>
                </a:solidFill>
              </a:rPr>
              <a:t/>
            </a:r>
            <a:br>
              <a:rPr lang="it-IT" altLang="it-IT" dirty="0">
                <a:solidFill>
                  <a:prstClr val="black"/>
                </a:solidFill>
              </a:rPr>
            </a:br>
            <a:r>
              <a:rPr lang="it-IT" altLang="it-IT" dirty="0">
                <a:solidFill>
                  <a:prstClr val="black"/>
                </a:solidFill>
              </a:rPr>
              <a:t>(t 000)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11855" y="3790798"/>
            <a:ext cx="315248" cy="223199"/>
          </a:xfrm>
          <a:prstGeom prst="rect">
            <a:avLst/>
          </a:prstGeom>
          <a:noFill/>
        </p:spPr>
        <p:txBody>
          <a:bodyPr wrap="square" lIns="34238" tIns="34238" rIns="34238" bIns="34238" rtlCol="0">
            <a:spAutoFit/>
          </a:bodyPr>
          <a:lstStyle/>
          <a:p>
            <a:pPr defTabSz="912066"/>
            <a:r>
              <a:rPr lang="it-IT" sz="1000" dirty="0">
                <a:solidFill>
                  <a:prstClr val="black"/>
                </a:solidFill>
              </a:rPr>
              <a:t>**</a:t>
            </a:r>
            <a:endParaRPr lang="it-IT" sz="190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8697" y="1104811"/>
            <a:ext cx="6913685" cy="444343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300" b="1" dirty="0" err="1">
                <a:solidFill>
                  <a:srgbClr val="FFFFFF"/>
                </a:solidFill>
              </a:rPr>
              <a:t>Benchmarking</a:t>
            </a:r>
            <a:r>
              <a:rPr lang="it-IT" sz="1300" b="1" dirty="0">
                <a:solidFill>
                  <a:srgbClr val="FFFFFF"/>
                </a:solidFill>
              </a:rPr>
              <a:t> </a:t>
            </a:r>
            <a:r>
              <a:rPr lang="it-IT" sz="1300" b="1" dirty="0" err="1">
                <a:solidFill>
                  <a:srgbClr val="FFFFFF"/>
                </a:solidFill>
              </a:rPr>
              <a:t>Federambiente</a:t>
            </a:r>
            <a:r>
              <a:rPr lang="it-IT" sz="1300" b="1" dirty="0">
                <a:solidFill>
                  <a:srgbClr val="FFFFFF"/>
                </a:solidFill>
              </a:rPr>
              <a:t>: il campione di riferimento</a:t>
            </a:r>
          </a:p>
        </p:txBody>
      </p:sp>
      <p:pic>
        <p:nvPicPr>
          <p:cNvPr id="57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944" y="1826464"/>
            <a:ext cx="1595803" cy="35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 descr="http://www.federambiente.it/images/home/feder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33" y="722664"/>
            <a:ext cx="1331026" cy="3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Inquadramento generale</a:t>
            </a:r>
          </a:p>
          <a:p>
            <a:r>
              <a:rPr lang="it-IT" sz="2000" dirty="0" err="1">
                <a:solidFill>
                  <a:prstClr val="black"/>
                </a:solidFill>
              </a:rPr>
              <a:t>Benchmarking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Federambiente</a:t>
            </a:r>
            <a:r>
              <a:rPr lang="it-IT" sz="2000" dirty="0">
                <a:solidFill>
                  <a:prstClr val="black"/>
                </a:solidFill>
              </a:rPr>
              <a:t>: il campione di riferimento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pic>
        <p:nvPicPr>
          <p:cNvPr id="60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9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Inquadramento generale</a:t>
            </a:r>
          </a:p>
          <a:p>
            <a:r>
              <a:rPr lang="it-IT" sz="2000" dirty="0"/>
              <a:t>AMIU Bari: risultati di raccolta differenziata (1)</a:t>
            </a:r>
            <a:endParaRPr lang="it-IT" sz="2000" u="sng" dirty="0"/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1659" y="1271356"/>
            <a:ext cx="7628461" cy="46800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raccolta differenziata e indifferenziata (2012; t 000)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blackWhite">
          <a:xfrm>
            <a:off x="4120662" y="5220503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50335" y="1556792"/>
            <a:ext cx="6775938" cy="441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59747" y="2192989"/>
            <a:ext cx="731158" cy="50405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77%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99007" y="4053322"/>
            <a:ext cx="731158" cy="50405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23%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429" y="5949623"/>
            <a:ext cx="8776561" cy="584775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/>
            <a:r>
              <a:rPr lang="it-IT" sz="1600" b="1" dirty="0"/>
              <a:t>Nel corso del 2012 AMIU Bari ha raccolto 187.000 tonnellate di rifiuti, di cui 43.000 in modo differenziato</a:t>
            </a:r>
          </a:p>
        </p:txBody>
      </p:sp>
      <p:pic>
        <p:nvPicPr>
          <p:cNvPr id="11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3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271" y="1304816"/>
            <a:ext cx="7643926" cy="46800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% di raccolta differenziata in rapporto ai valori medi di settore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Inquadramento generale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risultati di raccolta differenziata (2)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4120662" y="5157193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5" y="6582564"/>
            <a:ext cx="2445298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Fonte: elaborazioni su dati ISPRA 2012</a:t>
            </a:r>
          </a:p>
        </p:txBody>
      </p:sp>
      <p:sp>
        <p:nvSpPr>
          <p:cNvPr id="5" name="Rectangle 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79087" y="1382285"/>
            <a:ext cx="7380906" cy="41362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429" y="5733561"/>
            <a:ext cx="8776561" cy="584775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600" b="1" dirty="0">
                <a:solidFill>
                  <a:prstClr val="black"/>
                </a:solidFill>
              </a:rPr>
              <a:t>Performance di AMIU Bari in linea/superiori al contesto locale di riferimento, ma distanti dai valori medi nazionali</a:t>
            </a:r>
          </a:p>
        </p:txBody>
      </p:sp>
      <p:pic>
        <p:nvPicPr>
          <p:cNvPr id="11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4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Inquadramento generale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focus sui rifiuti da imballaggio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339" y="1268760"/>
            <a:ext cx="7976271" cy="612016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scomposizione della raccolta differenziata per frazione</a:t>
            </a:r>
            <a:br>
              <a:rPr lang="it-IT" sz="1400" b="1" dirty="0">
                <a:solidFill>
                  <a:srgbClr val="FFFFFF"/>
                </a:solidFill>
              </a:rPr>
            </a:br>
            <a:r>
              <a:rPr lang="it-IT" sz="1400" b="1" dirty="0">
                <a:solidFill>
                  <a:srgbClr val="FFFFFF"/>
                </a:solidFill>
              </a:rPr>
              <a:t>(2012; t 000)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42" y="6582577"/>
            <a:ext cx="2211718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* Cartone, legno, alluminio, acciaio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blackWhite">
          <a:xfrm>
            <a:off x="4120662" y="5373216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29" y="5649495"/>
            <a:ext cx="8776561" cy="1077204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600" b="1" dirty="0">
                <a:solidFill>
                  <a:prstClr val="black"/>
                </a:solidFill>
              </a:rPr>
              <a:t>L'analisi si è focalizzata sulla </a:t>
            </a:r>
            <a:r>
              <a:rPr lang="it-IT" sz="1600" b="1" u="sng" dirty="0">
                <a:solidFill>
                  <a:prstClr val="black"/>
                </a:solidFill>
              </a:rPr>
              <a:t>raccolta indifferenziata</a:t>
            </a:r>
            <a:r>
              <a:rPr lang="it-IT" sz="1600" b="1" dirty="0">
                <a:solidFill>
                  <a:prstClr val="black"/>
                </a:solidFill>
              </a:rPr>
              <a:t> (77% dei volumi raccolti da AMIU Bari) e su </a:t>
            </a:r>
            <a:r>
              <a:rPr lang="it-IT" sz="1600" b="1" u="sng" dirty="0">
                <a:solidFill>
                  <a:prstClr val="black"/>
                </a:solidFill>
              </a:rPr>
              <a:t>carta congiunta</a:t>
            </a:r>
            <a:r>
              <a:rPr lang="it-IT" sz="1600" b="1" dirty="0">
                <a:solidFill>
                  <a:prstClr val="black"/>
                </a:solidFill>
              </a:rPr>
              <a:t>, </a:t>
            </a:r>
            <a:r>
              <a:rPr lang="it-IT" sz="1600" b="1" u="sng" dirty="0">
                <a:solidFill>
                  <a:prstClr val="black"/>
                </a:solidFill>
              </a:rPr>
              <a:t>plastica</a:t>
            </a:r>
            <a:r>
              <a:rPr lang="it-IT" sz="1600" b="1" dirty="0">
                <a:solidFill>
                  <a:prstClr val="black"/>
                </a:solidFill>
              </a:rPr>
              <a:t>, e </a:t>
            </a:r>
            <a:r>
              <a:rPr lang="it-IT" sz="1600" b="1" u="sng" dirty="0">
                <a:solidFill>
                  <a:prstClr val="black"/>
                </a:solidFill>
              </a:rPr>
              <a:t>vetro</a:t>
            </a:r>
            <a:r>
              <a:rPr lang="it-IT" sz="1600" b="1" dirty="0">
                <a:solidFill>
                  <a:prstClr val="black"/>
                </a:solidFill>
              </a:rPr>
              <a:t>, che rappresentano circa il 40% della raccolta differenziata complessiva di AMIU Bari</a:t>
            </a:r>
          </a:p>
        </p:txBody>
      </p:sp>
      <p:sp>
        <p:nvSpPr>
          <p:cNvPr id="13" name="Rectangle 1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17993" y="1457672"/>
            <a:ext cx="7843333" cy="441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8554" y="2852936"/>
            <a:ext cx="305757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80899" y="2391534"/>
            <a:ext cx="2459350" cy="461665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algn="ctr" defTabSz="912066"/>
            <a:r>
              <a:rPr lang="it-IT" sz="1200" b="1" dirty="0">
                <a:solidFill>
                  <a:srgbClr val="C00000"/>
                </a:solidFill>
              </a:rPr>
              <a:t>38% della raccolta differenziata complessiva</a:t>
            </a:r>
          </a:p>
        </p:txBody>
      </p:sp>
      <p:pic>
        <p:nvPicPr>
          <p:cNvPr id="17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5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6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gray">
          <a:xfrm>
            <a:off x="169164" y="53576"/>
            <a:ext cx="872331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1822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Inquadramento generale</a:t>
            </a:r>
          </a:p>
          <a:p>
            <a:r>
              <a:rPr lang="it-IT" sz="2000" dirty="0">
                <a:solidFill>
                  <a:prstClr val="black"/>
                </a:solidFill>
              </a:rPr>
              <a:t>AMIU Bari: aspetti gestionali e organizzativi</a:t>
            </a:r>
            <a:endParaRPr lang="it-IT" sz="2000" u="sng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458" y="1268760"/>
            <a:ext cx="8242146" cy="432048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66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FFFFFF"/>
                </a:solidFill>
              </a:rPr>
              <a:t>AMIU Bari: modalità di raccolta delle principali frazioni (2012; t 000)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429" y="5685956"/>
            <a:ext cx="8776561" cy="830983"/>
          </a:xfrm>
          <a:prstGeom prst="rect">
            <a:avLst/>
          </a:prstGeom>
          <a:noFill/>
        </p:spPr>
        <p:txBody>
          <a:bodyPr wrap="square" lIns="45612" tIns="45612" rIns="45612" bIns="45612" rtlCol="0">
            <a:spAutoFit/>
          </a:bodyPr>
          <a:lstStyle/>
          <a:p>
            <a:pPr algn="ctr" defTabSz="912066"/>
            <a:r>
              <a:rPr lang="it-IT" sz="1600" b="1" dirty="0">
                <a:solidFill>
                  <a:prstClr val="black"/>
                </a:solidFill>
              </a:rPr>
              <a:t>Modalità di raccolta delle diverse frazioni variegate sia dal punto di vista organizzativo (stradale/porta a porta) che sotto il profilo delle scelte gestionali (internalizzazione/esternalizzazione)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blackWhite">
          <a:xfrm>
            <a:off x="4120662" y="5324958"/>
            <a:ext cx="902677" cy="288032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9185" tIns="49593" rIns="99185" bIns="49593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1647"/>
            <a:endParaRPr lang="it-IT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Rectangle 3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47280" y="1412776"/>
            <a:ext cx="8707429" cy="38164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4580" y="4437112"/>
            <a:ext cx="1185479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6523" y="4437112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>
            <a:endCxn id="7" idx="1"/>
          </p:cNvCxnSpPr>
          <p:nvPr/>
        </p:nvCxnSpPr>
        <p:spPr>
          <a:xfrm flipH="1">
            <a:off x="7563101" y="4545128"/>
            <a:ext cx="6" cy="568565"/>
          </a:xfrm>
          <a:prstGeom prst="line">
            <a:avLst/>
          </a:prstGeom>
          <a:ln w="127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94853" y="4545124"/>
            <a:ext cx="0" cy="324036"/>
          </a:xfrm>
          <a:prstGeom prst="line">
            <a:avLst/>
          </a:prstGeom>
          <a:ln w="127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63101" y="4998378"/>
            <a:ext cx="1063503" cy="230630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defTabSz="912066"/>
            <a:r>
              <a:rPr lang="it-IT" sz="900" dirty="0">
                <a:solidFill>
                  <a:prstClr val="black"/>
                </a:solidFill>
              </a:rPr>
              <a:t>Gestione interna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3891" y="4773402"/>
            <a:ext cx="1063503" cy="378126"/>
          </a:xfrm>
          <a:prstGeom prst="rect">
            <a:avLst/>
          </a:prstGeom>
          <a:noFill/>
        </p:spPr>
        <p:txBody>
          <a:bodyPr wrap="square" lIns="45620" tIns="45620" rIns="45620" bIns="45620" rtlCol="0">
            <a:spAutoFit/>
          </a:bodyPr>
          <a:lstStyle/>
          <a:p>
            <a:pPr defTabSz="912066"/>
            <a:r>
              <a:rPr lang="it-IT" sz="900" dirty="0">
                <a:solidFill>
                  <a:prstClr val="black"/>
                </a:solidFill>
              </a:rPr>
              <a:t>Gestione esterna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51930" y="2410255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51930" y="3604915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78483" y="3592752"/>
            <a:ext cx="592739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53447" y="3993415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26894" y="2348880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125" y="6582577"/>
            <a:ext cx="5668479" cy="235215"/>
          </a:xfrm>
          <a:prstGeom prst="rect">
            <a:avLst/>
          </a:prstGeom>
          <a:noFill/>
        </p:spPr>
        <p:txBody>
          <a:bodyPr wrap="none" lIns="45612" tIns="45612" rIns="45612" bIns="45612" rtlCol="0">
            <a:spAutoFit/>
          </a:bodyPr>
          <a:lstStyle/>
          <a:p>
            <a:pPr defTabSz="912066"/>
            <a:r>
              <a:rPr lang="it-IT" sz="900" i="1" dirty="0">
                <a:solidFill>
                  <a:prstClr val="black"/>
                </a:solidFill>
              </a:rPr>
              <a:t>Nota: riportate le sole quantità raccolte con modalità stradale con contenitori o porta a porta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78483" y="2410255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53447" y="2762085"/>
            <a:ext cx="592739" cy="21602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26894" y="3522274"/>
            <a:ext cx="592739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0" tIns="45620" rIns="45620" bIns="45620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25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4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4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80307" y="2348880"/>
            <a:ext cx="6029557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Inquadramento generale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Approccio metodologico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Analisi del posizionamento di AMIU Bari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Sintesi delle evidenze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780307" y="3020702"/>
            <a:ext cx="3722260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12" tIns="45612" rIns="45612" bIns="45612" rtlCol="0" anchor="ctr"/>
          <a:lstStyle/>
          <a:p>
            <a:pPr algn="ctr" defTabSz="912066"/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1723" y="12703"/>
            <a:ext cx="8206154" cy="107504"/>
          </a:xfrm>
          <a:prstGeom prst="rect">
            <a:avLst/>
          </a:prstGeom>
          <a:noFill/>
        </p:spPr>
        <p:txBody>
          <a:bodyPr vert="horz" wrap="square" lIns="45612" tIns="45612" rIns="45612" bIns="45612" rtlCol="0">
            <a:spAutoFit/>
          </a:bodyPr>
          <a:lstStyle/>
          <a:p>
            <a:pPr defTabSz="912066"/>
            <a:endParaRPr lang="it-IT" sz="1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www.troisiricerche.it/images/clienti/amiu-bari.jpg"/>
          <p:cNvPicPr>
            <a:picLocks noChangeAspect="1" noChangeArrowheads="1"/>
          </p:cNvPicPr>
          <p:nvPr/>
        </p:nvPicPr>
        <p:blipFill rotWithShape="1">
          <a:blip r:embed="rId2" cstate="print"/>
          <a:srcRect l="11326" t="18569" r="12456" b="17384"/>
          <a:stretch/>
        </p:blipFill>
        <p:spPr bwMode="auto">
          <a:xfrm>
            <a:off x="8004558" y="92551"/>
            <a:ext cx="1044635" cy="62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1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489432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a2+Q9Woo+WrhNC1IhTR908/sGN9beiBJx7ZYeaOCr9JPN1QZnZ+zJIZLVo3YSvf/FmV344RGToyWSJsRGa4IZEuvTUud7Fmsv6Lr/hXXKcl0Bg3XPeKjmXnJWd2uM22cPEKvFEEKP/P1LZvCfrol3pKZ4/B7BbgnehyKUIUXQ5WooAWefQCScSWRGCckipcFRsOrn+vK8MK86PFchAsRLxlz0USbc9aUXaZBP98nj5Z+5FPELKLZ7FwZ8XQhplXej12S0d+NQSbPbeVh7WhIuuwZ1FqYceRPfKDDm/9LNwqSV9yHMNLMUseI1VP+f0FWfAooNMxIP+VyrJYfNnyuh1H36IOanaLNIOKvCS3QblvFIkWjnWOhkbBiePC5x3fYA5Qa3ivS6IXFlQ2A3ub/BBu6RGqanj1JPh1LGaMwnuNtsawxE1+UmdIL0sE+v0fCnaKpZrMSya1EjJu16M2l7LEOHc74p3Nzb9ANXC9clLDn1LVH2ycyl04WX3fqTmPi0CNcyyKVW1emBsoP7z4VcP2/ASKZc8C3Q5g1zFN2C54IUekpHG5enNFJLBugFel7lfi/lTnmn6c07r2AcIAv5h8mL+jcjmrbgMXL5UDwL0UzzwwCv00T2kzfswsL6dah82kOdIXdmqdA8JG4yTsWFxJAleadZZDYRGJ01ioY/DryUf1cB5EcMMsiUnw5Q5dwqjhxHMob+TARYLrKPjiAN0z2fVa0Ykn2OOXMbY2hTF3Umo19UktAILD+C28pxdecf/KHIDMZ7t7x6ObjxSmDrUwbwOql+OLFa8buYx61maULU9k2nbd2qpExVF09eKjmo9QZlL22/QZBbyrVLnzt+600xtzZO78rjl+cX5ia1SzuVZGRHzZJkYmBFwyfErzkcAstLkh9F5qEtIiG9YeIUb4+PJhX/D9DExX12X95W9Zrnv/KCQnhRHGs40cAK1p8nwaTb7U1Z3L5jcTPuHk+5HoWCELQfzEdqGwq9bae6653JnUN+Q5ulptOXDkidrW0TqFa0f232JAi7CWA4Xhqab9K5l+gdedWKdfmnQnx6CJtr5QoPenl0BKXU5SsLe6bM7y/wqwFwk6/nJeB0DpKERW3H/Uk+X7xeT/xtCKR2ybjMzsuwNiiA1UnDktIbPbsvJr5jXELoQvs4Ci5gWastpnlH3LAHzNlKLG7xWTfODdve/0iJbFO7iNXbbubfxiPDhVOHecGSGqXzbqNDPZP/5PTJliWvPUoWHbD5SIjcYXtoNFBIUqeyl3wlrviuW1UuTsUkkq0OmvOQajKHQx9Sy9nflq6dfSjqgkep3LHsR6LRZYDhwZSHB7x8S6sNFpwiNJB6Qmh8TjfNPONdIk5sJZ05eNhWnit0AMWW5RNRFwnhTCzHn6pj4WplPwPoEFvUSc3OOw1RFrGEoR7snc8FW9WEW7oocaoyehohsgC4chkvZUm51g9lLkJPzvZ8LjPIVP0pb8vqbbUMEvbQ8+zBrMPlsaxnQniuTEnJ9U37CPXcy3CtWm8bZ5QcWld0aNC2KU/H35v8P7XWbiKRzGUOBT3bsM2ui/29BiW/y/JnzDOuy8mnbwFjobdTzdFG8WEqbrq19tly9x3em2fVJTZ4DtiepRLaLReXdAyqavvWdNbPTqDTmGbBzqvqrU86GAWp3fs5mia0WJ9NLHEu1WJPBi4mUS63tssoBCS3TatYOr7pOKpmI8jvKjyEkcaIvawJE+pNWWF2AvghANTSNG3XmV5NVvt+drI2aOQMcKdkQNmaQ93O5X2DR8gSi7GVxW9HIOn9RW36/rGcDXPaIYW8OUslA2ueuiaoAghwl+AoDIgZwyLsvTbTJm+UdKu2NcTvk46gYLq59YVKUve4vECNfnIYfp/3r5ZhfKzz7ZYngMM+vMTi/P2M6mFS75lbleG0CBs/efULX2oc9jx2dxRkEzzmbWWJ0q8nw+uUF18x6WSGw7uZj5Ffaw6IIYJSLuVR4WiJHA7Ka0AvhzhRQ02kAvg6RGzYYLjzr7CocKjU6WAA6A3R9MkYUEYLUuV5PW9SbgiHgnQeO3F+72AhRp3A8n4OubC3Bjh67Yf+kdbTeN1al6SPTB/XaVAtn4P9wr7vAhSYR0xAKIPbQ1O2vUyYyrAVLKjnxu/L75XoCNpZx/tQk3N9G/Goyqe5KUB3TSF3E/U3L7OIhxdqamI0NjWKC9/uhxyjEktyo3ZUFR9fpPG84ugGqIxjU1vDcyHVpot49LJSI07m/C9cioUk4D9Atp0t//b8ooDU/AG5asXd5QKV0PoklCOrGBFMmJgqiq1oUPxwu3e0DhRtoYjtFiNiNdYEkAsHSsT/oSpARcyE77b/dSPky3UO+IBoWR8SaXnrdJhKnvIsRaejnPL8MC5aal5hmNal6JSTDLOC87/004AAW7Eg5KUZSzyYCULega6l6ZGbQBlnVoVdyDqDZ4rRlR0n7M2t6JKKCDZwQbG4xih7ACdXHGfrfaTch6gCTggnxXhpy1H1dE96KMJtgYcXGUzi1xzQHBO1PMvCy4fJ3EweFISFWamuYYrqwcH7qfPQvo+IeFZ3vC/1DVm7HJgACRC26bwFOdFT3hy4cwjwto1oqvBSwWXQPG4xzXXklZzSS+2SCOlmPGO1juWMuqp5r+T1utIg8WBS60yRUldk+1CptcBuZQTLA15BX3yOh2R0fm2fWFSLAkgAgHGQHq+MmKzVDsHmnRUTT+hjB7FFhX4lcy07W1/rlP00Xgs+88aGnGzBqphZPOA0BJ2DVm8N7jQEZjZZk/sC77IXhCjJ2vITLhrSgX1f0YJJUmU6wSmJ/Ay6wK4aqTsI1PL5cA7vI+J2c3L4Esc1/mIv18tMdfy+1e/FU2GAA+0WtMPQJCxr/3q9trRKjCZOJptr49f36f6qxVQb+yMpSCRqQ9+PsbVgpfvB/Udq0Y4KF7pX7BftZXAL6WBE55CISyxXTWgRnTDxcmLNjqY4dQO9QPUzmK6ZNSfr1s+nXWZelJHDzWr7DpRSZ9E0Q0VvTzjppn/u8+FTlLThzytbLjKjgdq6KSLiduSt89R8CYEIDm8DcpneeXcV7J5tdbdjlSVt0jeRtgbq4jVeXlHpLsTXo/4xH9ARhh4oFeQkGCdYkx9sTI4j4BkNUUMRs54BR6Edk6WnoZcFPeE8W9xuzexU/fK0vyAwJP2zJ0TxvJgg7bLP6X7WGi/5yxHHgLR+k4NTWqq3nQtxzi6LXGDe/2CSGQtDYFu8CxlcZm2fgvxEmTvRLw6lqVqqgGQivlIZqBxZioJSXrP6ff9qK+u04BBe4FZwvrJeskYOd1WnTacMMCj/UTfyweCYKachWv1f25TRZRgW8CxX8oeyq2TnEcC+emO+Ls2KR/AnXPm8mCXwYZW2vUCgqyWgyUNmcS4SzNprOYDxe8cM9I6vosgUx24Kk4yiqrq3NVHmYeQCYs4/lE6UOJZsqKVfjeJ2jzmIeQ7OsxxG9Q9yavJai05jVoa3oEDPSw5HOQ8TGhZM+kcYv9aV+3zy89/cInE04WBLRutTVV0BoGvbIPgtS72NMQe9N2z6+vnWjhAXI0Gr7iPMTqTpTNEgpg+aSxAFIESf17N8I0fXhiAt3Gq9xCoEaUkZk5C+BTNVoMeKq60QbJybAqrhpEPOMSSg93DhnXuX4wDSJBsIvtS0iYSfBiOrGPy53+gopFwXM+MLT+rriK4/nGJL/+LhU8CyUIWPwKoBUnxUHNkboBQew+tR+1vhj44nZDT2rIeGEr93Xwz9x5CBI8LB3stGfKu+mlRj+fFuCrLdvc007YN/LrxzEU3GkZXiJ75tJGnke455E0dF+6blCvqm2lCpCxH0uof8OfqaYki1nxJXUG2LFjKySM9pn6r034B8UHjYg2KXhx663C3YHkwVTN/Rq4afJCTETRVgfBcOdFIf3I/IMwrQ9DakMuIDdGzSUCdzKfQRIxEmaOVmM5ftKCELBYGKMtcIsBpO5M87IAeUgp7Lv3/7ouj7Qycoh5p3fD/GH7SEal2NZBG1SFVOUkAdQ7RhXNwtCaxu8inDtaaeVsB9+TKKcDlJa8qsITATIgwrlZnABG7w6vpPTpg/46nV/u68IeUnUUR5RmCpYrlUfBaS/ZpVS0ceKJbYmS3KfE0Ht6Ex+uDzRhYtK6C/86dlvWhqYXVlwCGFiCN1VwBdVtQYBj01IqEY1SGSPIWD+6r6k4M2WIW4NHnI6YNZJzId5CZDxgHCo7VBNZOtUWs83YZMxnX/22Ih8+sMum5MUW+5lMRtmipJ8hHThGXdaA6bUbRFMg8WJYtzSImy27uwflw5LChXBLX1LC39rkVTyzGt1QNA7OcgCYt02VPYOs9xvwiRR7CdiZqV2UEKkLxBY+gsNKhxtopMYTuoCXHLerEuGdwasKNgNkcWWK9GpjX7sZHElE7hWK4oZeIZ7aI+KZD9yvPTOf8KZomLs2Lk2g5ljCd72IzJAqTXa6rEEYssmnOoxuHLsvtI/bQFv5NiisnKqUP3a0tFEQaYoG3sL3N/UMCrhCei2cv2wF+5xxJ3s3k8F6bBG1KM5axj55yViEprPTRGXL2Tq+7fHvfoIgk6ri/vRu/pZNU4doND4WKQffbZRqQPRkbtNFlcPbUtkm5BmGrfHj8t3fdMZNBNckwj6/iCFnJwrEhW44JrHxnN9qjhs9aiUyFD91inw0UW/AAWMtyoOQbxAlPHKElCOO51uC+e4v6UyLLIXLUEJ986wYuKw2AWLdKqUR6hunLoduSHyKh7SUUGldfigKwGFAcMeM/tP/ji1iuS+aWLRxiDZPr6Q+ELdG2BhxQF5aH0QCdjSGC6VMWlDg7e2YG7z56gH8+8XUjzh7swBH6W1yg1O2UhtvIoLo75Q1fq864CDv8riHUGDfUQHcMJLTuChvVbLfDMSkSTGKci83DhR3naWPgLiNefw2iimHs3Akum+u4v7PNQ4IS9qPQb9iFKMfrA++g/wmeueoFRlFz/HhtpE5sDOn26HOxLMNjA+0q9Ojk9m+s2/spVucM2WMQneP/8tETaEEPdcC/n4533A9qnkLgIYTJa6xMBSVVi/8mk/WiWVnR7XFoBiTyhkFPSZ4bRc4uxIZ0j36NLhi0DActoju8a8vnUcvHjjKnoELv3mNzMSa0Vf/44CKinh77rPNsApNyoN18oXdXQldV4shVJt/5duKgRzqlMA9ZAi+MKKCw0mGZdJtBeGEceuzVHmQJSvyc+MPRya175VS5ucA+2Iq4nlh6WL99FnIZB71/H8Y657M3fHWVHFDxhuK3AVwsKkyNPmxoNSAalRmzyXvi36J4tCKOkR57vPs7tNtaCUKyiQMCpj0lGkz8wAATv2x+UECvuClzvXLfJy2vkRgYg+2eArOVLID1mfUm3CNqx9NtUYXHFPz/L5S8vz0WbPzBMv9B2sXFMj50hVhG3oTYwSA3mpAPBILHcer1qnhY6dqc+X0iYRJ5YfCunPWEPBXUHfPfADjPsgXScl7Aw7jrBUP3bMRQS082/vy+EJXix/Lf0bnl7gVaYnJT/IxybWnNzTmv0lR0OvbxOxHk+ABVNkxib9Z+u3tTP7wnJyvbLzCxAmRPNI0fqaxQppNkmOqZpqe3KrMKIVh40OSedefTrS44VPwtRQc1MRrhAVOjFSdsWEb1xOSVtuYCZD+Wam4mr+e6FBWXauCWgNLc+YT2z1Uq+jysANZD4hUgliQNOyZXEOMQ8igbQJS368PNNL47Jkxos7W+7kxa1+IADYod6A3oTnvYwDigrOrxWsOgTFnxIi1kNR4tlhsYLT+dd7cFAJ1nOHUkTZ18ra4b5TIQ7QD92QtVZFLNoaQdtLIutkgRjeiQ1jRpFSFOuAhPM865T+s2ItgEu1Xg2oPB7JgsV26ZkKfSxVlBz1YuBAyVlpVLMKPmkU9v8OgVGPjr1XcKAsbO9TZDuP5qSDHYbD+BkU+GBEB3aMlVgNOjPv1b/pwHYo1k/iux8MyXtW88fdND25N+43loA9cLdwyS9JA4wqhoy58iCZFUpJmNUNnASd69GvyjLPSw5HAUGRLxBWhoTkoFsnpUOgXS0hJsJCKWmBO4NpSzn+4hy8gAEIwJWFmaQguk96Q1cbQE2sakUhN+s411AJpeT+YGkCGcSw9LZp+z6rWdBeIk3JaKeAviGe7UVuvF8+2wIUYciVkLx6/mUqThViCh09qjkHaHue2Q76glr28PdfluUpR7srb1HHX9h0xfILPVc1NZwxUouHOjDPwPqBwzBLiKDavS+dHcAw3ksrb0kCLd2HlFCA+djNLsbmzlGSrWzVZihVpizCe+H1tHN1667bjtWcS4+vxdEAv3apTTUXVC614Io0mPZhFVmuCSpCBLXLwgDOnk6KSMHaQkMJ3kvANVEDj788YCI9qlO01s7O9Koo7RfgdmL9aEESMbhAiLGESZjRcgQqFZwXiunl1anfeHr5L5JReBmOH4u3B97fdva4LXNSwJUMFAsJPrM7/qylF1Tk1orBQq/M45P+r0EbMRUYbQ1y8OrDJuksZDtUn27QLk65QkXJaug/I4h16SqV6ZLcF1oAw0sVTBfJPeKMxWSXG0jBXy3p1F2vJKBesNPmIj8nGMwSmMfGyHkl1nyFEfn8nbE4t3KKA8xm9vTLUVlztSpPFutLxKw5MGvWPiwKSGxiyzzYD1Ez6SZema+Zzh38EzWx6t9Jueho3tilJY5PqdxoaUYS6RvKFddYQN/0xzfov1RmNDhOAIDmCostzCeK6Iv0qPSHOJdD7KC2Gvm7gkxjOgwfSkP4H/4CxOB7EjvnILlv33T8lwhJuTbK0q+u63r6tF2ivfz4gobhggIBIxr3J9JKw1HnsF4XWDJC0REj9OHAaq74R2JWpbFBkuPEbsuVtFsAvgQ9f4p754fjy/KFZrI2Ddk5iEdZ/WscflSJUdlaoUKFbysRhTU1epKj4MxV2arR3hGv8Bnw8dsQ+ewKtAX5Qa80VL1B9dhAjqsfplYdQVWEcXmkSDPCBMJ4ZbyB938HfNqSie1OcnLg4SuPt25MCA6DgKY+8YglKaKR5Lzjz2C0o+Y6Pek6QYASUVcw/eo6Y8nSFxKBiGZRbQL+xDjqZT5XSkYCWRurwGDW84t1aUR4RvMZKWhPNej4HcdKupLuuztHTMaHAxUNQnZAFj2obR6Ovxd8H6f8jEH1laCvWpnBqVu7MO6x/WVbi+H6RVBT09Kf+Fj112cWS4jH0H87EE0mRrOOO5EXm0ZzkdrKHxOa0DyKknx8prmrnST+MTq3vmTIRvekM96Cte+ZdBB+rfgWsu/t+6jYaQkLaBpP8trIH1IQFgiR246Qha7LjPweRwDHt9MiWsrJP1TjbkNWlSzDNoAiXeyZH09pZd0j/vpoHjg3Jxkxf5JPHceu+1iCenBJzB4P8FAVXTwFXoqK9xsOxIASj/Zk5U7jyRgdhehz+Ohyssu+iG8yc0z5Sm2KK0AX5CsDvif+0bmS/zmkRoakKRBvY+k3v+MS5ZLFvGdrxM3OmkbdK3bqOQOsAT2usyShIyP9lslWRb5+xHbYafTVanXCoffoH0qoios6dcyf4iqS1Cl6y+rSIIPa9VG83z9WwAB6aVkzw5JMqDiQi8UY33DEStMhS2/qF0Us49Yip4VBK5YYv6tJTzFCtovSDbXGgljrqK8IzqCdaV6MtjXzdcP//jZ/03seTqSONeLsYzWanvh/6/eIYI5PC/8/6yhFf32QmPypSFm7R6QxtxgaaORBunyeNcRrq75MRurPU/vAPlIfyBXmHZx095fFZhnuG8l4PCULKHecrCtyM8JdNfZX5/8/aHrtDDjjHTQ9mMXKhOyK4Nqg5diEPoR4IPe9mK4YYOYpaPXt+33JdxxteFoLn6xgGeASzRVJmrNa5REDZZrb7QJHcHKBm+c+6b6RqRJn3aX2KPqSqaPGoqjBePo/oKZeQjwZUzHhnio5vxVVtWvFNGv2JamX1miKYdcw4LHOcRYrdHPuK76HFwxIErNJvBqPFNQTPMnMUtoeauvBF+ZAIcDwGTeG/pq6xCPBQuHogFDKfG5qlc7b/Sp2MKbI+89QUtit4RGytYq8KvZ226ENUZypXHNnxB41YRBqvFztx41gVGLNjI58EszVopJ1elcz/2n0BMtEh3QsO54GFMFgllKyciUeC6EOlr32ChNSAR48SBN6wjGH3b8NdPgNXGDKlK3vmN48kEyJwNZ1cwwD+2MATlv/YIWkF29yhRW/k+6I3O9OgbRBIZ+Sc7yqYTC/W3LOCr3DtWVDLfEjHvXYvq6CiMXdg+O/8gksixlb+zFTIdMF6JWmszDlsG+eJBrTERl+k/M3LJ16PKi3SKRlqM49FmFeKZGVGr+5HSODG9OC/TLJ6w6cXJGNGjPejGm6iq0mCCn9GY5OyhaKgu2UAc+G8VJtpkua3de2UpqDv7YLRJU8OOW6PytX+OLbpiwtNwFfO1iX1eg+At0CzrWHSD0kAE5yPVBP2Gj6Rteo5BIz8r1AVeBNJZkz1ioBePtCslnFoU89UdVANn5kef7VFYjwl9eIxiUXZdlkzzZTnPUFdHNk3wQVRelppmjFOZXTQwLdn7b11DAE1KudtdsbykoEMe57w1Azho7KWqTrG0iNLeEk9EzxZylyYMORRw3pTlm4Ik1KervymV3SQACXb+gJQ+PFpiZPQR664QXSDvY5MNXDvo3zLDBmMWb69EumOqk5OMY7zXKHftWttGBqCwOITX1P0Kwd+pVA7zmONJOSK1rr9S2HnZ0oe5A2JtcZX1PxjoQ8oopUd2uTm1RxSb8FnftvMFo6M7Shi6sZn0uJnz2I5dd1KDbLZ+X40557EpuFNfKsRZgJr3oEdbTRaAAMmPN+64zMVK0x9wJlEZVVwcfg4Ojihh4nPyd37gNz0qTBMV4lkA0hlA3d/Ouq4xU76Eeqau3QPnTf8CS6phRnR3kc9ZlZ9w84P2Q/V3+rxquw2MFZIce0OpUZUwaeUavivZiOSKyg6Mz+ErCz5zOi+pHICsyf9ltfA/yQWk0dIWtk4wgri5b43YTHsFtrV0S+gMaToGgGoWNwkNbxjQ/mz3RyR8RpLT3P1DGDMxxYSg5jPUMts8cTiEI2+R3/gmbwPb9WcMVkDfYw0rsjeUM0pWggQxKlP72zQaGPGfVsNSwtHvdBsy03UiFPrwY9Y2BjfFI9KhUtnb6Jta3qr3q/FA3GKTnt7PEyISQt+2q1om8gs5FqjTEqr53sz+ea509/D0XbNz+h+rmuc6je328wRuwDED5g94FT+71or+KAky9pXDHrkZpacfIVMCMtTHN8I6JDtrmrWOgWCVaz92Dsp4SvCCMnMuFulo8vbNy5OVLrYGIjXy9g1ZIR3YrZPlCVQ5xhz2ULzDVypJ5VGkVnAxu9cIzFooiDNfG/zJ/uNU7MFL+C5p290JNV/GsXf9LyoI6x3kCCXfz+FcCj4/fhJeMmO/fHWqGMW8/HedtCHEluBh95HmXoIy7WjT9lsAqXGeZ6V5/blJSHrAiE/zKFRU/PahhOjbiKWsk8Lu1KO9enSG6kB2ORtIu7ZO87Nv/VehN6LSpYX+/9Z9b/08Gjl94YB9VSWKwG7u0zWkbZ4n8Pf8DL9oXkGESZnN/ph5ueTU850ZsIX2AgV3ECN8+pNV4l2kVMvaqaKzzbOvQMZc0dUJueFi9PWjxWMERH84WDgf2SIzl1K9xbfc5JOO+UhVo8NfZ4AvnqWY13laPBwNHSDpBTqRShjhDfNK5YreiPIScKoqsVg78hn+//Sfe5FEwylpwt6zXcVualAHkI/PDAoTr8w7yKEywT+iJ8c8ZpSwKaXhrin+++XV/1ETkZVwyiOUKWTbQYL+y0wapCFmpIIHPK0Y26YRFxhSYUJm8+oVRpSCaYZoL9yBg9EkQEsGK5OkpUtTgCRt5OsLwmMTaFFhrvotR8COf2IvoWfwgECnVBnZ+40hRKXDTBxE96LGFlhRyK0HcSjK9JKsjqzcxZISY9HnYxke5/MiFsEQcvff+qC9B5dsZbNxfJLZFSJp1j+f8JJTCpIHHsmnV5DhF+c2pc/4QwGXvwg7AFgvf6wJP18fTd7qbcXC+GFMpzpJaqqbf8gMEDuyOSHf/LghYnaIVzGUEAgv+v5fFKkuMePvIVDbeJCYdq3y+YrCH9zq+0sOIF+0aL3RiLJqn+Y9rDMo3WT6AI/8/C+e25LHFBK6UBAInnVX22Swuds+UoBobMdyHsOAxh2Qy18CmsKnq50ulG0i0LwKO55GynB7i0FCSRPE+31GviMV92ma/SoRaPKGFPPCzdZFtW2UHsPFoGoje35cv8kxbmDE8kblMXgCDUDf25Qfc4u9CkngxJNMDXYdWJMvGL5U+LLQMeMw6SSAIcUmmNreXgLgxBC6+Fg+sXbpeJt6g7iZ9HN0kOmnDY6pfam4un5LOu37WXb7cT/VOgIHiBHp78vOmVOWjIYPpfdIYHM9Slrloz7ADbo56G5z+9CfW6l+FXF1IOY72MhdTpVm0Ia3yIMa2tv9YPmWUUHS7vR5Pm9RkwcEfam/7G96JE48t8Qz+1TgcvXeAM28vMrly0cIurnfCUzi6kXub++hJnJqiWdQ0aVxkLFt+mexxRKkpavyDhUfU+3Ak/GYUT5ocQayhQssC5btZO8SUS1fl4roGdezAuIhv2sF3MM43eCDh5Lf6BNYUiRU9lunQEuboPYWNjaHQOvzbVxNhUXGcGAhBoR4GuKmmZljasZhpx/QWiiYjd42mf90DJyHGKLBYuNPnVsKH/YnIjHoAUggPBjUDpB83xwYwDXnB3hq24+eHBrCGUtPKKz8GBBzJUNjabivJOJOJzvrUGrNiqcs5RvdiRVO+9nyL1DuSu87JGn898CdkH2qzOJmDTn9yr9MbX2l36YJrkL6h85rRZoRFWRfzQ7WK/AVOYYtg4jxlMaQqx4krnEveoH1vr2tGuUxDLOModYbxMxpGQ/OabbvA8WOgeS+4JuSLftntR4ElSSLe4jtFaGmm+KnxVMc4BubeBPOsCQVk6ayu7IMU9/tUsMhFDOOdK7cgAf31tWQ3SEZtNPi8vv4UHRR/IWHJFZdI7UbXAjzIBV3P0mF0mJaxyiuYiYRgbxsb2DX7rmiXp5nyF9jJL+MClrPWlteu4KRVCNNnij/x/sQiD/QAUwOL5wUzMHWgK/WASbJNLpiQj3WyyRPW1cfUZjx+ifW2Q3CBjkHKnqtzLDBxFWZRBsQ8ElmJO1ED7oR8SrDQZ9KhXoAJ2oRLiV+HDa4mJfC7+zMrY/EEuJYRPp57Cf6Ra9j5aoiOoJVrQPGFpePIh/Ck3/clc77FRTsxfzV67fd3f+KH2tsMyvfL7T1vUmogRVU9NN87x7COGPRVRKhajYBRXnywpYYQX+1WJSf8WpoKJr4GqiMwU2t6xlIivP/4nd5msnf/qMlnLiBw059UhWL+PbjkPnsrFIx9/TzDQlW78DnxfnDe5OJcPajkW/64u/0sGxmfVCzKkQ63h2cHQhOLNTlYFltsJb1d9jQjy6d3U1a9vLwd6YM3sBQ3tJM8OqXiWUoxLehvU91O4O5gLTldl5bu4yMYwRe2eRrDC5V/bXbmAFE1vzb4dc/T8Mroe2G7Do/AEMgbxPGzMys4up5u1Uo7KqLh0WjhrHeOoZJhU2sv0O05FKN9TQ5k/tzKwbubg5O1oJJcAodaQe6TzukULNyaTJbx7NXytAtLWyTH+c8DNrbsEwfe2CwdeEkopgdfTzAvljyKyl+uVA0HXJfl/59v65fvjOllDJ40jAqlWnrz88oxGC7VbACY1gMJusg2+qAo9STiFT3Zjq29cQyLAPToSOCyMe4pLZkEtOTKM65SlwdqetiSvpcMMID1qbMu+jf6hYkav7WjeOpIWKYi/Lp+WvJd0i7ZJahKeGV44eDscMArlP88aCBu7EoHZmhnQ/ydgKMREfoICEwca0Ai9lL6TFtI2PZ831MEQrU28nX2GyyqTR6/qrA3cOlWGd8oKCbOv0kULDcqV6BvfD3EF7nl14LizDh+KX/xk3wdElOWXUrLLylO8VRyaW9lVMUdL2xd8XHcPBzZY6qiecuo3rGw53ilFQhZvF4W/IeO9ZfYoLweL2KyxLjfskS4lmZV9ZRC17yHJ1zA+pRzCAugQU4tnkYD90WXLJA2chaVEHcflXtYeuCXR7PS98wmPcdS7f2U0PB1G8T0OgYsXcAzq1oEp/yRaZP55h+ZDqqVHCalfMGbd4GZbYnBeyHC4yKla6zbeqa6FlRoBn2RIVPwnPzZ7WSBHqclR1iS7UAkbBHmkBoKCKxRLscv3tVx/HEl/cyO2W4q5S4H/3zQD3L6zELb8F4NdtpYMeEoTssbtIJac77FVQKQGFOnJtbjtZnm0anhQaLyDaqzP3ExL+hW5G8qcTAlVQ9Sg7TUPcdquAebTzJ+pePwc61Bk1LgFWlPzD39yR1Yg3jLlz50vp9yDHCp6vB7DuHamyWRd2PDObMnBxL+uGnbAEFZayVLs3bkTIoLVbGvkHEJTiUecafkLq6lNW5xOAinjQtj3sOEIP7xEsyBrEbczVgPnx3LsBHZSjLy5ZE5ZXKwxcFQ5wyt8qhoUhimqd82PHR/BjqXUXMELy0pS+rS+C9LXyfgpkWaz5wvHuGYzUsjbpUIq3Zbl+gdzv2OaZWEKkATgXfrJFOuM3LaJfHIw93wSp/SECr2DE1fcKPBKGhM5NDi06y0fybpfeZbrpP5nZo1i26Ijd3b0zWem4hQDX/ueFsZ9Lh95sKesvJHkhMvAMZ6rkHEhLdY9pDO7zi3nzUmL9FwG+hOAk5TsIlkFCGx1/xSyFcxVANv8ETtKMeALkalwgmIMUeS86CDrLboGlKqOtF9GcgkkimVgQ/a8hpOX1l+GvMBio/W2HNug0bj7RzFF+OlUEueKIAgyMHZawU3JnF4w+ebA3VSbXx7Br+59WHUECx0bSJbrSf9HjbjoSLtDzZzQ8YtM0+LwYuety3IkDk76zVwNlzIlXLd704zEnx4UX9CMqJEctLsg9IJ9OkMmddm/iLVE90v9dEmG5Z8cX2l+uIs3Kk63/yUp/40UmK8dWVgf5/aHa4G9MAwqHeHBsjnHAxAhknzOX7cJi0YMqJv3BBlEH3dxghuPAYQiPnxfVmzaCGy6JCTervee4ZQwEFoB7RxCVWsLnaQQ8ZAOguOMdyDeCRgu0obAdfIX3HYBZX8qq64FjxMt8F3xQT3cVIxatPbO3n604/3RE0d1/kRores/rDTZahn9L/1ucNIAwqY72YjxMAcH2xK6NnWagJgPw3qtGrHV8cg0x5BalxbTeeq5sxdyDA0v+hus5TX5TlD4GyMrQXso/bYM2ZbtMfsbm4wF4i5/gk3lGhMw+ojQxt1R6hp3DGwDFYPu2PT8GcFbkyoYyonzF5aKo8/UTeTqd224+4ZtNg92WofhZ8YSDSYQjQLC6sLPT3j0lLyrMTa0alP5IdxQJmkTKFkNXsUSrHKCLyc/64xw67FHI+ZH1Hxk92WzmQwgTJfKlNax+yN5FB7MNA4C4b3L6kbJ3uLu1Vp5cbwjeRwMdqLF7mIJmR0RasKAtNICQPhy7i5RAfElh2HqaEwLch5C/tHnhp/OYjnJVIbB3WQNWDO4hhfSSHqBL8umqZ8cT02yqWnD/Cjdpv6PuottformrfQmpO6U888N06Gq+tMdBK6TdzmIvr37KVCl4I7/JxF81eAvRjI64+ZNNN80rv3Kq3d9bItyQjHFvzovWOIeU7008q2BsbAPo0l6w6Ecb+GmATg/TKFlfHHgqmKc9QqBK16ZXe7U8Ds8/uo19b23D0WaV0C3etyJDnhYuuSl7U4ADfcdWWlQSmzejiqgd4uc3gUo2TyuuuX0U0f/DoPwKkzE3JPIQdKyspDa0y+Cvb2eEMxMpG708wysoC4CsA3l+hZNnSuSrkfPOyd60XcyfT1/vcq3ot8vHtIOJkhdgzEmG2zPS9f00FdcH0oXpT1q6KmnGjz+i2Q+LLBqroP1hobrmC83uhGLvU/T/GAD4xSjMA4MG2tgOZZ3DcbiCbnTFtlomoScNIfn5kKGMwt5ZULnN4voN+3AHFhM2R9AxvszoH6VyC56PKCazebfKu9+pw4bqv+hi/TVHIu8kL38e6PgSCiTBKi44nNrFt8bQnUouFLmIOa/X37YXAgDf2vcMp6Xr+DzOPupHzcoVXN2lk4vVhssHDtZ4S+UXcZBm6i/KeSqKeDXy/ah+sm469CNIzfKX5EsVO4bhI6ZTk22coLvGCPwAA7mcA5uxEThyjzxQyhpp8NIo8HXl+f/64+SddZDe1TMbKjivDp3vb5eLqj2jMldaCkqLqQ37WPOZTMGRaRP3Jo6JN6OyyKmr+s1Uhvl1uaW1Ctbb3MuOK17vLZtaocVXDVW765pyKReUzsqWXIhAQKXcpvIzqHZ+5eTcRbvtM09os3Ffj9G6dosrw66B2Pvf4n4ruKryjSspSTtZxfdJJCrTqlSBTVRT8vsc7TbsI2v+IFzqmw/MtYLkPp1ktvePrE1sPoUbbRYXOxJ4NaZOGUMyvwlYlAzbpOk3LCZwMBwS2Dv/rJPnFILs2IvMlgDsue6Bllw609r7jA+XiyZd/FuVvqpajCPQfA2uHpAlCkJWIF/+uyv/bzLcIW1U6QtiCwsErN//iTSbB4jVr/Tkr0gmOcDtIUIfpEqm8WU5IzoRWMmx1zwE721BcPOIZ4cv5831pZiUIKpLoFsSFqteShrju1bSLZlg+8m33wHhOtbbR/e9TIfJwsR6U1sOgYft8g9BqsFyHv2EV1c8W9qdCuQFEfvD39wgWGjWG/T3tinLUfmwuEJaFXrMBl0JhyIOtAKUegJGyQRzONMo9jwCTXW7h3is458kaSOzz39pu/WoKqf2jntkE74HK2IO6IHI7HuQxCDDTHqxNXqkZowhKpb2ywtRJdNUk2YjQhzlZ4dJLlV8dxF84ZiI0YkZFsXC9keNUEywNBTx71/swZ9DplgbJCm02ak1Kpk5kafAKsASD685gSPGDbWL6X5/TTuhI5S2sMfiU31qd8b3bRAOiihUPMSei3SB47xJFsHKMON672ERZ3g0YW2sGmm+IQ/iEM3X6kVkRwjuqoRIqvGBjJ2OxANfKOktyus/RsWhEhEO220Y/AEi73UIIPLZrHNfYst/9CerVJe0HT7MjVgWY5zoScnr87cSDqjJe6xty+MYmlELmN/0NdHtcdGWNZtmk0JTGW/VbvKjS1u+buHq8jOY+I9j38PDyjjDdWbaTjNHitSb6XW56LfsmXUPrlr88KtHoWgb1PAgb0ODaEBQ+dNmwpBmFexCkf/0wEE3odc9X/5TnYAKAzm6zCfJvrDnmQABXADYFBr/yVZkH/is4V65Ni4n18l1PI187mFnjuYgAg2KRxAcMUOR1EdiNgEjpbkM48xPUZf2w5k+rljFztLL/ozm9bMO/peGMnJ5/chPKdfoHVwFr8uFIAw0LcgLZGJYUVvIekID6dX/4uYRzQFDNAlQTe6WeySY0eqvqq7G6/DdRTVc5QosK9NMa5OAZHD741vsP1HeSbFYvxVmxRmwETVzm6ksLFt/fd24W1HUKlze4XBmTRRfx1yErev3VDkBZYQ934gyBgMA0HaoywopvrD4PHJ00hlxxPRnINzYCDO/+xaIYgUmm1IJAQF3vRIjpUoOqEj5S0rjtTZF/0sTIcumuRUkJcTpcUDSXPG5KNCCcjB91s/nUyTHZXYMJCy344Y+GMNo/PNjfKqrwOgzdPx2xmHZv5aZHS7q23XaMAFZFUva01pxJ0N8b+KWYZfNydK9GdR91oHTeClSjowbcWAOFv9pOGUSD1swa85aHQpwgZZQLb3IoPnyrcbf00bR2rAMlc0feJkY6hE1w+kvY+ljJfua7JZy2UzCsA+Dbk+R6E6Nvr9dtm1AX5dwnXm7tQWSJIxXBiCXaZ3fTmDxTGkA/wbS3ETVr77ZlcJaipYjjSB3sNfLO1NyI2DH1Ioj9DtlNR6AfECDUtM0pPdJuZCiosZJltA36CthNZfiBObL0bQevKgmq+EQ2ZU1V32iJZ/i5d5drzPeblGc6J5Sj0d6a8o69ISAcBbG3JjBlp5+mTlmKvzNXelwLdk9gDgzXYboSeuprq6VCkd0tYGHHxjmO42yJuuzNV7/16S/VkayLZCzFOT+1QPB4IP5DwSRXWV+abbk9ABKojzyMOHf+5Ps4N/FNndnntx7vTNSDNLvFXaunupNUlNDZxbe975i32KQdio2IYVN8i2pEuCNtlD5FvWUydA4k2AHN8IaEdIwOGjcWy8XxUZ+UWW0tiHKCDJk+ITAA6O98RZ/drXDICwHLaGEF5/O+dUD5Uf1y71lG34RcHDmq5llUCJHrq99kG4Pj3T15WLyQMEhxMad7521vsU7Za1MCRFMAZotgouNetSCZfq1eorQUDLZh4NqidFiSdQi56ut6jcHggsLIFex/ZkBfIForvXOlC+tkTaG7pkL5HVGNiBxmOf2/tNI4DpRJkmMTYoSuD0LjEkgUCJZMLiEXLgyErKV6/va+vIi/piCQPrvTx54OQmS75TW1b24GV4ackfBxgAdHfr80GxN8GydmanDR52VaGyPYbnYkFXTAVY6IOF2A+HrI/OlWYY/dhShDQ11kgmzAzs0DKnIuI+lvuLJqa5wZevsFclgJuwkDP4DhynbkqKG7bV0HQpxkZZVhm0+EOrioVJZbE2Psiyt7U1auV35PFCSH0WLvfN9/T2A8mxJqt4s8M2cHyBLArsM38fqtvAqH28IP0SJy5ZBdvYmfQIip/GUqfXsEHcFTrg+WTxwWp6WfVces9JbkVNqHEpOmT6QximCVW42pDqwNHOjY4YwEeEbUjJ0bXpPPAgs6pL/as7g7iy16od3zfrRVUlA+9Z/1J/2w4IFHomVe3j12Wy2Be6zrtg7oOuBaQg28lqeO/Gv+APwlncKyyNoTFDmtUpN0P6k6KaIHI/V6TXUIblgMtTKLdeeG9Ohm7g4QWVp/DbEhJ4Eh3ZPAcWff8WPulUzss5SKYkFyJHKE4kzclIMJelhvietRXy46Xt5UEzGG6hdmLw8jrpAB1U5holJ68/ipR7C6CBJTFO/VDu2yMA9mpjJ9D9kyseG2P1BZdo7XwI3d+DfrnaUjQS5v9ScJG6ezVywtHjl33INEHZMrsQi6K2Zu7gU07/bRt5iIoBOOnk3ZkXoIYec3QKoSfeEQUH9ExkYL0E56Rmc1Nb9Pz+5heOa3rhptahrscv0BrSUGfH1hzJeSCFvEIH3O+3VcqX5uf4vivwnAsCBR17UHijnfy8URYz6ejmzc/NR4AJ5MPaDgtFyZV5Wt96l1s91Qa44KUhWq3HHcxLx1/f0dCIsJLnjc7i4nN/kLM4gfDW1ltm2TeX8pn7DpzmLlprSYYs45t2N4L0i6GDhHu3+9D9w4ndCkjxLSnsuaO6bIyNNREXcyfDfthfDIeRE2qH7PA3N6aZvUof4N1FQQgPAa6oVeKLHEpOCmxKJ7jFM5/j2bR1sHpMhCxK6s3PeVg7Hq30AULF8EIANcCeSVl8IVbIUtsRrvHB6j3/jFSw9IwVZdQ4oDbMBxPh67OqTH8naiL4+k+TK9vPTUb6mXVHzqUm3yqxWbxrLSTnQmWPNTeRIl1oJ9QXb5lQ7rKCdaZ8gieuE11UGYE8tl/msEyF8oSbeIlveHvFrR4ngRXRV4mOh/uMi8goaaGQTsJzIYBGugpc2fuL+t6671REQ1nPwLl33X/Sq7zI0cSN6lOa05dyr0VKOUabRizTY+0k9i0zk+3YGU6yj0hm1wmXWCUNHORZopYxE3c6pTFL7WmxGm77H5+SUQW/hK+ByGfn/ZLK4qIdQhLZV/efDbzMbF05E3xrZyGEDrErTTlfq6YxGisuFp0w2F1oiDJnmsyIXv3Fk/fJ3wUDlX8J3wLkQIYa0x4W7VOJa91famU6mrnln2rFFvX6cy76Y74ayRacvmgNHA+XbC/DjHH3lmAfEtF0Xgnbmsi2mvCmCYIp1AM5YE7SKaEeeyiz+hiTjNDYvN/3X0b+rMOskrqKse6C28FwWaa/kRGN/u3HaWXScmhtNQeAzXtKW6By2k6+p8kpgLZhu03D90SQ6XZKoF8dVNxaLMdNWbEdOevQhNB0byEVOxD5EVcEQDVBW9IjF1nVmwYyDVpSmNpTcmDkXDPHjOcYhLeWU6Lf2G98XzpfH9CVebyn6sRyRnrwzmhQpnDvuIySnhfY/hjTV8dN5YRdrM17ILKZs+Ho+ldmLDHJylYvIvGnFtHF5FoKaRdz6OMBnDEvqKtGAfz5XFTuZYrJ59S13WAviapCZjY8y7ByZVD39XOf4dgPtgs+4Q+mSlTGKFK2ZJy05A4IbaybdAfXqLusb1qY857l1jrmGu7vAlAOlwlXu45kC60pjc72/29PxkGrgnWqwuQ8dgoznU+cEmrWQ9s/9+JCYTtS7OwZ5sRzLyeZUFjRhp57N/O7kjJMiaqqvIrO/I0b8IYfaCvpz7d54DoQATo3TBIDVz6CC4Kwj976LtPyUNAwdkLPLe+U5BzoWaG0jjmEoq2mJqZ287kz4kTgU7cBbZcOrNeUYsW95QkpGnsCQ//ogV+pRjGz9WD4/x4n3E/xzSSlveOJj9CTKKJbjKLTbYJQ+fYOvgctn9jqjldblAnv1Nqx7mq+vMSy0Rc6EQikByiNvqe6wa2MWdExPcD+YL75edYgguwv//sd+c4/+HOGykFz6ONXX53la26gRG+ysJxUifstxZKsOiUUhOhfqW+FqdkRZqGLJMQx3IC9A5c0bwDrXjBtPld3rBcLZKQlfI4et0IN/UklF9lXOQJ/W/SYck9ITrDOHZ5xgPkUlSVzLJGAgnWYSVdKyyByyVVTVfSegXrHVoeJuof6UUAr5ZgMlC7AiPbjdHF/abT8nnjKLBxjlHWN5pdU78J1s5fSvWFYupwpdxTLLI4VgKKMuC0ryxgD62PwwqWjkjHGSsXxMTqEoXLh2FpV0XlZiQOD8MQQXBLGzuf/Om3gOOpFekZw634kLpIZMV1KkEo5HTLpgvoAAEhN6fE7d7vp5ISd04VWcWptpASn0p1u0IwRESjeVpZJAFt1D/1ydCIkUgbiCOqHPDu9szJZNYFVlKPTwMwT9YDp5sIPReQ4rQsDNpXRDgPxzz6xXkTQUOfouQz9pwLkYt33uiUEKFrZAS/PDMo85+Vhg9+I1pQ3AhNXP8dG7Wkl2SvDOcIpoWPmDxH8AGo14HNxl86NIGHvFgPwYZWtiYlwLl9ONqA9SltzoFeBXAVjljszaYD+RVy1oKXUaMRFjK0LEHsAwhoxVTRK3mXUB1/iae9swl6PMS+ysMurWWsiH1ZbnaXux+uRtawcE5zmt/2KIJqR/8wrwYPRmRGywaOCcPlzXVkVaIs8coplEgDBfyv9tP7K6Pot6LREMx47TEdbl42ZVbczycQbTipO0uFRltwJgAWw5agKO3Fr7nODETy2Z9mPurQnkYxHiUTonOtGJ0OCjKh9AjJoqKzsLJe/Db3in7ZMUavyZL4cKhfCi0VUJXdBHC1DwcK1k76xaTHwRBnzkWT8HoM4oVrV7BKdtUh5U2CAqW/cBMbDotOD7McJ9f8yN7HzBDFFYb25d/m/u63O1ZxHBn/jBKLLlZSi8FRr1E3OD5A6adEsZbEL/NCDsZt7l0ZpVA5ooUnSNWuQSUtzQAB0kQPb4iZYypsPMSNmppFwOkAFDTyhw03ktkZyQoSE+6F2nnMKJI48SGMHlrjy8ZfNl3kwRbXTHUya+XhJH9I3kzwT9UY14+rT0P2UmC3g9VlZkxQtbk+Oztx818HZvhH3XIzq5ryB84KQpyfljQsrfyogzVmhQ+tY/DFtShR4yiHymEQ8odkYHqjxKtofXp3klE4XbhZC6AwCUblQuR+6Lb7OOXhhTrAEwfr72MOKLRoEiYC4et06vbO0ITDA483p7dO+7OLsYg0Qhq7X9gRfCBcI/MIH61cfBRllu01bSOIbp7UwUtZCetHpgTMGTgWyQ5fBel0nTaqIDx7b7VFSr9azciOnNBmqer+8ApuYuZd17Eq0C7ztLibKBqKF+IOf+GplVtXXCQUN14KNG08UDYhGItzk9OsW2imtPo0YzkOUsyTYyXK3vdrDQ1QKaLd5KNewd7g8dKpaj7AsNPNJZIlTLcvq+gXQ/xC6pDjTOlc2SxSGTX+vOzA48i7k5qsRjeHnDn/ybK7edDljmdhJLbD/XTCr0SkYnjJPcJFtJonyz4K6sgHvipN1JRKXUzhHfJU7GI4wijP809rmtLRRwIP0TCc8VYcI+DOXZI0MmDnELX/INnU0LZJMLjKSCss3tQWNR9k//+9qnG1Uqq3lCuT2LShtLdMymdamQW/Ko9RyT3XMhbgAiUl97iExeFSfutNpDJef+9YAmP7NRpjbXv0uZ0BOB+cq+W2Av9Hm6CzW+Xb19cDtvho0ETREFtyHmInh22qf+OKekq02z+j9Hgq5ZDQo2qgX56GdNWp2MDpy/8m9Vse/NyuzQljPOI/ROyVs2ziXj2YEP2qeiKCujL7tTGFyT6rBJdNd03dkUxG+AHA6MP8cowINR4rr2fdPaykL6Vj0+an1bDODHaLOBppuiJCSsX5N0ygPbqy9tVujT2dXCUbYAvwA+WiJqeCGIy3q1oBKRhEVGZDydA6ZeASjQi+c3KDny2W1/NdZQWRTlQQ5jhf7RZI6a4KaB1yV9DDSMrGGcp+DCi/fCHsFun1XgaiPi3dHQImjgiSnz2WYvjti1B5siQlLHvQ17LixSWUb8Sj6lUwHPJVHEUxhgmngwSWF6XdTxm/hiTJ3AHupKmw9AC4iq4nAU1tlNBZD/mKgaqwohFX+gXuQyzOgKad5eTlbdaQ03ujHYwghGAeGiAorAMtm4d4ZfZTxZlLc8EaolfibJkY2X7S0kVjyfglPVyCRHhZBmZZUELpuqo7rj7KjioboT5LbEAVET/wPqxk51PbFEirVI50tXuiyOjf+hmZAsU91EszSKBIzxtUWyQGyRtvJ+dmeMYVG6ScdcUau1QlGAduNoYzJNWFvFklKVAu19bfy72fBCvyWCOZbyRgutvTVjjvQW1T8IcpJ0/kNqj2yjusmpBK+hzHh95fid3XYT3YqENKp2UQABqRUIcXw3wIAj5yqLDTHnOh+/dFUey10Pkx+OVmHDaPM6RbA40E7t7n5aXKArf8iEN5d+YQoQBbZyuC+qSKk/rOW7aDJt5tj9FycikskpG6Yl3Q7ESHWcx4CZeNI/+Uokc3qvTnfh7oJ2zNIl0Ytduli79Gnuekuhi89Ax6cOZbwKZ9lB0O4CgpRcoXmykEHgavMaJN7TcmZFAiTgtfkepkk6H1Llhw3je5M2LVKym2U6Z8n/Vo0o7Zl/W8cAfCGKRJNk4lfBYfC41gaj/fHqgxQkldgf6rx8+kCDj+R4XrBEpsC6/PdHQGpYAI7Rd8OciTsth71Op55dBHgK2aZ35w5266umAcHJaAj216bP/IWyY0loMFQsj7muvxiFrIOxf0cgGeva/2qGoVoxoxj+TAznWiVKMQ9tZQ2UHKIRrWjsJYjFLkGWrfbNOHBfgJQgz08XDNEZlJXlKBczv0B0pAkjyxPB4J8kiuPZhA2WhPdp/GLNTc4KkAUuMw6DKlC4MdeBJSyy/PHcPAgkKoqQRmvRIzuLfw6hAx2hQlxgHEj/D0Ag9wWjafaqcDLk9mVOYf72lXlwT07CuiXNwhJi80JqQjns6tRZvak0sVUrjO0qNUQRDijUDckFFJ7W6mJZBUG66dkAFSIjxXKaYBHHGgOXcNByJJPuRYePxWSWvJD4jZlvQ6hYXIQQfAOXixL8/aXbDGbWKkbXlyXEi669MTGcQuEhzqDCsueGCjYaizIhNnUO2nvaJfYEEsGW5F/beqKOj/XW1TxLs5+tfltndAZ9bxM8Ca2c+YgWopKI8kInHoiUrpG+a1A3luPMec1057fzeJHdCEU/5zMCUDqPkOuf9wwW6zNnrskxj6yW2ijkzEKUuw1P5sIF2Qfoef25Gj23y4JApgvo7zZOiq06X1ljILURE+WqZxrpyRKIT1DbAvv0aW3Ka/GtP1eQ7yv5lRMF4jvEfx5V+UswasaY/zOzqiEMM3/iSr4pOCEsG/69C4mHi1bZLU2LkUOKkJETYWjQjZF6sD5OCahNEaCrm/+sTQKZn0ftsHz2u7J9tlvbT3V7YAyK/qr/SXbB9mUXzrUc0m1uQNo6tm5pQU2iRMaCS46hMhEIM5nqc0dV7/Jl9NtasCB1VJstS9kcKlNJhur2fZN59Jonk31R1GE9rpzY49tzqmdDxX42Gg4k6Zun5vhYsprE3MA290f4jmTTPgFv7FjZU84iOe9mb3g5e2NlDv8jZ996pKz+BfMCRvUc1FJxRkF8hX05+vEuOTw4qKu1dVzB91v7UtqN+gt4GrDAuU/6lGQGePJfAYNvk28u69Oc2uxhgZ2AC61qTuWqzISPhv2aQdMBey8Zuj46ob8Md2Nur8ssX27oRyE8gGLeksoufaGTr/B+/ckLYCKi1S5cihgLJ71VpI6OR0qGWFwzClVDOF9UVmFdi7/ir6v8c4YnRRTp8eyit5EjgbN9+9UlDuAp/AhA8G9dXil+q+92k9tKMDVAowBl1z0ZQSoivdVeXcpAHFBIlSP8+tdfEZH5DmGh9c7lngJ5Bcv+EPrJeicOXAJi+ahVn7xSaGH1W5dBDMaj7/ENccIH4uv9siKB5mZlg9KBAEmqsoB2Es81YHUV29gVAAA1hKBK+N12vbBK9kLCbHT1COju351rfe/nMKAfAE0LgQocKWl0LkTkiZGCQgntEEdq/BKpqwvbX7YTt7THAMIOU0GuvmW+/TTLDgEd2AgWqJaRIDlfk2Y3QFml1NCyc4Fxk+C61Y+1Skgo4v7UEcwci1TT50aTh4kOo03CxoaA8UXlD73pjgw+5i7o3Efo6gdUKIVAq8I5Vhim8YKl1cjIBv73Et902J65+ZY9NPFWe9EHf/z942dfRqBLcLiAovFAgjlzVWvbnIRB16Sl5WRE/ajKlOroYY0uN3x/tm0TkwvFq+84tyR5IRctK5YGnivsWNnOAq3hQb+dZj9fXyPO19tRdMJlndGrS1V2y8v1N763NmX1pImWaRE/CFHPFSVq5bkndpOjw3JronA6KqSrr463u5G86C11cJFHa0YTwvXV2gdU/xkLSZJnVeOV1px8xLZE5LOU32G1NlP0CqyYufD3bBfu87gKAn8iPT8fiQFnSzwefUGw5fwJXbke4Jup8MgvNTDTWuMPU4g27e7xeRSuW6XCWbfBo2WsKXMqm5A2/pMMwQW7vGbhB1eBlInSEqIWkGkbzsAjVTLOUKU6C+4cEW1NIyHaW3iOmJH1Qr0iTuMrixgPVDJ4Z7szASY5T90210Avgtppecdv2RRmvJNzTF8zi5MG8ymixjrfDcH+pQefIKcTScLyeUqsLcg7RMGdfjtoStLXSxd8fsuPKuBZMaEB3WEKAvcjHxJNUHxIxmF7/rxQewWo8BV++aZJLXMYC8LSNqMwIo7TTjFhUJLzVi2KTydgD3d0ZjdrnFfQ/eyzXIaTpi11FpUrwNaKnZBeJhCjdWTd64o0u1EPS52MEc4W+yOLWH9HNI9k+udRCeB2m1LyratX8fPIzvHUULD0K97RYfht+azQHMuWoi0Fn2f7ZIG8S6btM8ghIA3RmNGuczoZ+ylNv9Ma2Ls7UuhmtviAF+POD6VhtZE8dTLDPQNOLK64rND5pmNejSJnZlDjuxA3UgHnuIbnz1CKnPzuhlDuY77yZiHBvPCspiW7QLylDvIig7bIShcOnxtg1js98KOTATR9wRF1rrwutApLywOHC0KcJUZHxrwzb+6Qbv/gQEZHluMypHfKoq5PrbPimS114WAw7oLhztZQeUp2GWPkqQiERWdDkFG1DzF3yILC2MBp58R1uoF2DyoCLG6qEhip7n2FuDPE5StpdE/EwiXDs+5abtqFsqQHVHBQb3ZRfge1EmOB+g1xDl2tCQ8ec/d3ijCfyyW+CIXX2+6i8TDsnH99KGL+9eqlJxZkxtFoJli6CGjPdebqhy7Nz9ayqCiJH2s3Ix6hcrcvVsVwfrJ4SFcyVc2NvM1huQwgLUzA7qQhfuUE0O2O5rjJ8I9tr0Kb4UtIiNHK2lWxfp2L4qFHe+ygQ1mg6BXXF1pRfh0wVBPNWnhpmFEVsrXllJtEg0PxvHezJ35/FxmxI6W4kGdenUbU/yvYwR8NMaycJy0VFfyX7PEGrHl5Kw6mZ921AoV3vBvSjDSPDwrSOMo+tpO3IhGX4TE/ZBhInjbTr8vx3Q7XKdpsaImKxT4RsfDN7cDxu/zxz6Pyf3iBsSEUQp8kOQF9WGPKJwhn3i07cLWGiQ/N13/YfM5yH6nEPI/gCKm3cuahpUBF7ybNHzwtPbtHr7i4aqMzdeAgXu3+/842k5HUGfVOnkiNPiNy/6KkNPMiFhG5d6BhvDWN5hKdmPK+ErF03QUnpvLuaJdaPVOlUmJBmNIqu09xcj7MqSNq5qunaVopNQ/aPaamQs8naEcrK2G50121kT4R2Fw1tIDNACTENHhil6DDsd3QH/czvi7/Y8DOv7MX6TZeyVe3Ru9Js2p/kqu5EXtWtMgqBrGrumhSUU07fj9WwXLbXRtCxCvKrB+6ucQJi6+rkl7ornRnhX5pm5grl6+xfh7f02Q9ONYgzCT7cLEvIodxHVPQJczsOVllZbHq/ruBpAMjQ/noldRDuo0sEkXsEEjQP+II7Ph1bcd2FVfxtgzvIPcvPR/Y0ZioxHt47UKobcHEroMUyg=="/>
  <p:tag name="MEKKO" val="MekkoChar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a2+Q9Woo+WrhNC1IhTR908/sGN9beiBJx7ZYeaOCr9JPN1QZnZ+zJIZLVo3YSvf/FmV344RGToyWSJsRGa4IZEuvTUud7Fmsv6Lr/hXXKcl0Bg3XPeKjmXnJWd2uM22cPEKvFEEKP/P1LZvCfrol3pKZ4/B7BbgnehyKUIUXQ5WooAWefQCScSWRGCckipcFRsOrn+vK8MK86PFchAsRLxlz0USbc9aUXaZBP98nj5Z+5FPELKLZ7FwZ8XQhplXej12S0d+NQSbPbeVh7WhIuvMOrYaelAeSqJbcNDhAaQiRE3oOZv+Xju3u5gYn58T9fCsJatub0omVvSq/OnyhEPj0c3wRCyr0SeyWqQKt0WxYT+SxbLl1KTVE1P35STw71luVKUacE2gUfoHfQiwWxprdw6nmuaAMJaFmY6Mju9MvGj5Cs3agHFm99aHUJJ8+aImBIC9VUWffFGCKBFDCmck2gFhwkwqVXe7U1q6Gaj2wtjl1tfASm2CwnL1kOyky5HH35QK966w+CsUYVBHQxFeHELJ+uY/I0tJGo60xuqJO3NzLxcruUV7qQUXpH8T0gNl2wkOadjMucYSUJwjz7toNa7PoLwrU9jipZepKHEHKw4nge6QjxG9+YEo3+zWMRYYr406L1llXPEmXWPMaktl/i9w8QuZ+4UZHpxcujG/puaS0J89Orzawvhj+GPu50RW6b7waM3L9bu2nIPGXv6kNsQrjc8yBXqoMiJdAu6dtNZBuBxAZVzodOAIB0Ay9WJQBHebJDepCy90iUOJFcqxiFv9y+CuzK6qc6rbL0SbfyYZHtKxHnYIZzdDBR1su5VLaK3hwoTUK7/Pj//Cd4XHhsu3eMbqqvdkewBnzJUguoDZwffOPILlXD3OYTNQOYz9hJETrgImWkOUyicx4VKmQQC/bb7WWkGWahZz8cJsp66CyI+tgFGuNwapfO0LoAQdkzOQr67N/5wTYK7STM6ko7w9yDrx9/7c3a1w9roibg8ohLH8yAk2lMMXeez3Qy+kWu2Y2oHif8MhrusRqTwlaKm+c9LB/HowKiCd5PcTiYaKmEHUkWaMP7fTSJFO73h5yM3AZbHc4wXK8GFYlyS5lSaf6sES41iyMnAGKNVNfw0RZcgZnFssFr+NNeA+yXwmrXGhLQbqFEyZKRjapLOqx6uvEHoEswHo4QVQf9PCEPeeM5EO2fzwaI0wuF25a3sgbwiA7lFC8J55+PHSvieYXgPy7U7RqUGS0t7jvHYsaYm8aWNbLlCZ1vaUv0yPsAim7Y976vjzVRJgHoP6/c7a1oNS1Wek03tH0SIDl6Si8zmoSvmxLgK3kOjeOqhktbrPO4MWWBb2NyAxAM/hNd4DYP8eIWiYphOvvcu8MzWnG/jcmWSZZPLXA2afd7TCDOKAtGBCjEDcuqwYF6bIhZJrsTemAb+WeoZWwzsxyUD511OhhR0tcBoTWCi5ebTj5WgaIgg+VouzhUlVlhlNKgddJDnfgOeODkCPlljOzvwOZ0s+DdBI3GVlsayiHmuKk7WskTXciGz8VjePJCZYlZRNyjBbC9a8eI7VuLxgR0KGUTgMLfKfeZJci9qb+v7vCPoCoQWU33aZ84GN694bmjL89Ok1TlFBSwPdqnW86cz1P3q2cfUrIkDi1rMZ+GTIfsKL2WkRVKuqk0gVUs++bCcfr3ZPgBy8LA9ERJFt6p7YDFYmJ0nmAQSAJufyeg09eCntLPJwQpe0Ihhg0A9bJrxGFcbXS3cr1q5/v0pznZMnybbPhsbtmyhQ/zex0RR5NWu0orU/djUgXFtE2eD26jve1VBDN9AlxcEJFCagbRPqE2l60gxzU5scFdu0YfAugblKZZk/akzmx1CHdPjQ16j4aUSoOSAlco4034VyjSJhc4qELp6ffmUpcGnLwVovOAsNa+RvUknlRs+5FXikxjBHJ1S5CFNfvso3JagGf4zYLSSUyshlQ99D9xGdVDoSR5utSx6veot24FWo9hX38ugiiEzMI0YNwGI2Ay3bbzdlIaAisCC8hz5KQQnrAxjO8uqKncBPGI+LQAhAcijpQOsD+MH6KUnSdOXzBlyF3NHKqPSf6XuZgRjVsRyK/HsxfY3N7xm6IVP6zf+MtKTjWHIcqeCu+ohvGySYBtKEhQYV0FuMZaSPzNzc7NGLrjb7lMAQoUQwBgfQSi9NGfA1Ep/GFehVR29Q6DwjXBnYN87v4Lcg51u89JguNQ4H668DGCvnfzJFaU4wlf2QsUdVEMuFZhdu1bNp0jVkdGM141ls90FHrj/AO+x24f3cuB73yYBynRvRBM2yfYYi2t4O0hAB6Wdlrng9O07ZCtVHDrbTyVALmC4wYlkfNvc769rvqkIymDkJvWKUDBKBqjoIZurVEjWoxLb34OFMTzlHsYdlgpKdLXfhaMykPdJVjH7QTJxLW0z2uE61aX58zwcRBOPON98Kv1nz47QKALRt99supKoUtB8/ikjhF3IWFV4dem3chVEv2KeDIn0XTl3vbMaEpSi7FNQGeZumdwjOYWHQK3Jmpw1Ocla47wFo2v336C5kIng/apyFr75NzbQ6185HnL0mPjyoQE227dL9/aHVk/MzKDvxIxa/g9LO1BEZmZ6W19E1E/yRwGbbpuKNsvZfCkYuppY9Y2eItwgfI8Y9+ySomMLaShcsBfn/ierslm88SRACfilhX3JJNEYumqopU406l2XT5WbMVIYs95lAw/zLqaTabLtdPF+XVAB6+t0hkAFk2h7Paxj44PQ/5+PFqCtjxwAyFL7uvW2abEH66ia7GpyKpjfDwAlnsefx5swrwGeZ4QtW0+s6dcUn3yy9LLvoDp03+UsLMUmuJE0wEJTI8XbFDWhS+jD8ujvESpl6nkfUJ5lsabd6vpt5TgeH9YVCYw4MuOR9LLQ+5Jn0ofOeLGGQTP4mcs4z4D30x++og1rFNqkjwoou6ktaW0zsZ7kaWC+bY1Cf2ca0gioeRwWkPYkMhdGKvUxxO8dA4R28Q655bY09d+8Rgm6x1qG2Rm5h4NmwQRbJrvIx3KK+hNbACNeCoolrMvxOyvilTmvsA7JocGr7SbWi7i9QS9uikRMJQbtisOW/Fe6DmoaDLORaCMj1JWohWB3MeoSMlBZHgjRN8wBalix8ZYq8r34+HHVtr93OdBX6aHOujMI9+oVcBKvy20Gg8vcgHaaSDlDkEy/soBynDY3y2IxWJ99+iWh3fyg0Xx4eQ7shpthZEUzQYIFGob3WfCy5zA9GCuSJBve+/WxXW1TUtEIEbtdpPX6JFbUn2d7VpdULmF92zInE4YpaxBTSX0jo6VJBh4P1sq4+P0P3KaOLeyQIkjbLuYMctipgQkuosrIKpup4sd8uMWOesCr7PrzMs4BvZIUkrUxrV7FYKj6bVgdEQlsQdHRBryTaK98+U/TityiAY4AbNpUuySZFATaipfHkx95f//Apw6iyp8XkoYdWxdaBLqksLa6xGW8T+0+eoruadlOb3A1YVfxnQ8Meda+wnzjgUg69wFFQIBKUnW3bkIun+8ntykx0C59ncfIA6zPUca3nhYH+t/yh4lyEBrqUBVegEhGh/qUe9v9HcNt7gvslweofG4INZyqdTzl7c7VcSm3S153AGzR7PJfbTbCd4+dUf/DF6AiEoLSQZMEOYojkedl77Xy5UozJAS1+5tFf2JQv7GrVgBqZo8BS4UYJaXEFNdakZ6kUpAnoxPLVl5NH3yXu8g8jgbaJ05YfL4Oy5hdtFn54G8NcqK19GrJ9t0j4r2qallbOafcwJ11VvrlHHZRwl8ATTtHUJ9mnvZFeczfRgOPISGZg+4JkDXohadG2SB0pZFBpyJul2dvHUxBmV4W9DREFmrvvEFtkH0X26/DqbfXUl+t2z96dLuO3225kvx0KE1yr1Km30oniAl/T1Bem4uffQKew4VX30LKuhgNqC1vHD2tsZK2QNlwVJsp9MRIoIB+wjIXWKaUKQg5qHbZeSFU9jiyrVj+QCXOx5YSApC0Kr24AuxeBUHIwpOWtclGr2HmgWgwt1Lj/A1O35Mvb3DdOyA4GYq1x2Ah2m9x6xsmtz9Wt9/IFDGFdWZ2LiQf1exo4t2gABkdtGGGRApNZ3cDKAagvtuZV8rBr6B2G33hh8U6pdwnYZ9x2sRP6Qxg6f/wmPTuOYsekI78i4E5F7xJznyG/lwXkqt59EZ9LBWQiD8EByRIodR48KAp4AAUe9bmW+e8f/4Sg+BUPLdkMa/RiuBmtZgMGMevJo6hbQVM8/HfqOHFm7VNe7/gEpPhfAC0LoCU0zvRdEtThjwRIEuDljjIQB3W3DZsSYw3rgkSgYTdGEFAeYQW3nrlhPgfzdrpDlgH/9uts7c9dV3JuDhDZzO3hMdY0aby0Xi/Ym2QW5m7Qy+so9f5vZqMaXmRF8yE8pu6rsm8SS9tGrf87F7vvrLQzK6MrckHx6XxJ3y+4z1v7nqV8tOw8wzm+Ldt+otC0GwaQwZRtHXe7BqLOhu/hz3B07owkaG48N3dXPLvjzgZqAj5hqcsZ/S5uToO7MI4CwdUL7FGb+larpWzfocenbGoHmr2156WvTOK7RD4Z1SXQiZOpq8cfrhpqXjlv8qnkGjK6cI6Tt7Yy8SaWwAEQpZT4DDUuynbBVSVyiEfeMtpumgh+8U2vaJUMM0dWwclLu/0cRi2S7ayD+0glz6Yvg6/QjBlta/kolu2yPFW6L9yvD33heRXt9nlb1lOGwjPZwE6O3Yz7Nbwuz5QgwZC76KygdrfzITARfIYHGLYDwv4DVeyVfeCU5ENp3z08vf/xEq89JtvqSkM1AWrAjJGOHsVP9J0+MwrtCsII+rTUzvpSKXyp3VJjZoaGMBQUN3XgyqOD9D3/3rFK73NuBu8TNcKT+Em5A2K5cQX11JWVsbbFEMgTTkJksalQpgzumCykKVxNAnGNW8fSKA+9UeSue+Tmlcrzng8bKwzZl8tyLnMga/ElD+PUsPshIG/oZb2P0ClXulLw29+YwoV39a22Re/ZDAU/3kRf5WBSydzpOfea/Uad7rbC+AdSqduWMU0p5oO6E8xr3GrvscyOdQOgK0zjuvAAJT7WOpb3pXwYzyTz6jHwUiuq2IpKUwn21DYC2gFM/PakKlqfswidGqJEnLke7o3PbIQzhn4/LZVN0VrERqg4QyxeQ7z3iC9bN+0AkDeRJLUsP6HRI81CO0nQz4b9g8eQmu/8jgPqkVnrgjsx2vWQ0SIoBQm4vU3RWVMMbtP1Rl8jPgx9WoDFVhUNSluB0WgkcSxhilxIa9Xu3wwxsXVAz22pOuehZq2GcQR5XdZ5q/mke/8h1D9G4v7QLL+mUCSHgQQGlsT7BmkTUD/ohOMYssqQDC0A9pg/LVPferexGy1EO9XNx8SF+I67IwiIxsC9HCs7NdZ9pCVlbu3RWmUbQs+Hh3aPOkmbscgeAPAaa81L/V2zs4uXZA23GN3dgVT50XnHm4FnVmqGyfLeTEJmkxKF3XqXXWtv2Ki2gQGwENEYTuQWkZxpJM8gyzmUW4MqFv3Y/qXCJddo2PdbUY4irIU1sSIsYb5+6QyFw9ihNpKIvlgJOLNaYgvd9Mgm8EnR7EEHhSrkXNLuyVIrpYpfI2PlamnDK5oStlerHzxcXzWXF7ElOXg3ts7EpihDpS3DMNiCtMSSMiWxq+dbPVkwGJLq1xuYjhC78YPdnC+jSdRtdkYSuDYRKTUBXre7bm84xdiEO8mFjfReCwRgfEz9uxDdoK5qzf9IBg4GLgfvrE4nuSsy+ksIIMLbMxj+5bsPd4Scse7SU2TyYlnptu7Ezwp1T1qYk6H4UIzAll4BCKhR8wZzGNHBWeGwucfKY90nvbomWz2mSqfnEIW/YWNdCqv1KAd/qlNPOd+F/fpy+7LiGRSQK77iQzkU0ZkA6G0NenOttVdafmsyT+t1vgBwsdFLbMfunQfUqJ5Hbqx9Zre4wZa2EJGUVDxAEtV71n/8WgWU9SIebRgWIKYKoZPoTVP4EFbzwQwm1T99pJo47MLk+9VsK029hRA33G0vElgZUJxQd/ZvsmDO7P37fgMTkFpaK724zyTVYOAULPtY1usSrR+FLKjGWi4n5L4YMtaZVdehbVRKvwrViajUrYIzZn060ii9uOaWfHJtzlJlb75eg2YSg7v39tcowYKntQFlyjBgg06vb1bj1NnZzOxMTFWl1PbjBm6TBCNsNdcFjL2Kxehgbnq5Oo7xeB3U5NFy9wb9H4X5FGtfqUia+5gCqtSqZxUG7CBSkXcSnsgM1lAux5G3Y/RZk8VwKsvxKtvaChpUtTFdaMI3t7QXWuKLoV2qvkURf5H90ClO2+cLHCxXnYmGPPLBJneyl5hZEwXHLLHb/17lCIfgWjm1L8eNchXVp77ZHvgTtjeAVpWOQQ5DWx9VAAOso8FBIj29A6rUa4OSKQ9NA8EfxTgopVT736EqlIMGlY7A9fYm+AIvIrvDFtdGOHhuEqnSD29wnq8PzudRV2gW37hBU3/sYoFyzHHWBZXk92rX2voHdxioKZkMUwcyYEgSR2fnZCmp3fXwIW7geig5mJBZ2vHb5LuQa3yrYY9nxzq4Nk2QwwfEsjG6p2lNyhvlojl+uMWN9MLlevBPqoL9QccVvylg/8ARFes8/Q/0UkJdZC2gRN366kHe5qJxzZQgCfeJWrsT2BGw7sfHthxe93ZrktHc9vMTT3lREbWeO6EG9CGhsZJqCwn/kkpKQ21jgYZUDPzoCMiXn4ddfFlaSfLckQydM4vfv95kkz8YkrFnTr4tGFqQqMhOMRlF82uVdLusOOREm24lkwl4cN1Vot1jE+/foWKbfGpUEnSq+QNVwJaAkY0UwQweGZneBcHnGBtI8Nj9VlWPdO4hlAEJJ/ZC+NI6zqaWegfIhF2KOWQfhAyL3KVyqYGeFCOQqkaEPkPCHN2g3KOmDTXO10laNAgCK8+Z6qvuMpHa1l9lGi7uN89GVUNOnYaLQPnlwmjB49bwC4T9ehq8QHlF1t8ft7/hLUd9UnLCQtI2/YoozmyT51HSgXHzQW4gVyYY+3p5Aho0+RLR21yAI2D5iRRNnDwxw6JojvtLKQdmHagEn/VVRdxxqf7vJ3/xaMPCrsnqLPV6RAmhb1legXtu2obsW5CFnaP6T9rojLAAQh72iEKfyFRI4IopsdCoA7J2BXc0C3BZddVfyvJZdfgBpStCeehB7TvtacLA8vCowhsp3DaIM4EDz5xoI3tTwcLcAgrZT9IPJ78JiZuSNirA2d9bj83aGvVQHaDsC1+bwLjvFxbXK0/+JG96dyX/paiOE1wnkoAN4j3qOv6SlsarGjaPgwvXk9LrSsTJD/7B9Wo0/pCpYf4OobWJzcXz8xKF1p79i7Ydd8N2wKJIR8tZSJrbEuO0ZrphlA1Ly4AVochCDw4akym/oE+mtGNbNBN66p/YOvBdOT8/nK+gmgCwDANHwubJdNR9KwHdJIhpwJP0cbya+AWJYxlBidkEfypP1e5GZFAmdwIADeacO9Rn//qeYsd4pLemtUPEeRTEwdbAUTW/a+mw3Fondggx1i2ELG7D6u6hcYwZuRyEUJ/RisFiWLJAHYqjrv0yOx43+e5ImMGC6nk0nUYEgYImBe3My+qK/oOUZwACdk3vH0SQz9b5YiAXoSfOs20NiwRf/szF81Eyyu81fiW2ROm/r5B+CLTNBCkB4ZoEOs6PUxQFLpxqXrJBOhIPH2wK3CHsPFCvXMmLI23hpzNKLe8SmxdH4dd2yhDd5JhzrtLW63WVY4uHrNIDeN/IF6cPXwUDDYGXDSXffahEo7wWn9KiZRhd5Zd5G4V33VSPVTAvaRujSvc3nIpHZpPge1AoNQGk4nNjvmYbF8x5sLutEjjVliki/WdgP7t75N0bZcvt/qS7CaY9bk6nlQu182iptHywby8ztSVgEnt89vlv8+8Syrj9ZWRZ2HveIPFpzKcIsxm9pUC/izBVZHWgs8DncVbO3xJ/qocMrSlqslfnW+gRF5emQ6OhWeIqPuO48Ozu7p3WljRjyeA6e9a83BYo1/oovKXtpLACmmbt9GIyQgqEdQQOt2hh3eSYmW8ETkSy0Tsj6c8lfcdrdVrHQuW/j8JbYBxBWhNClUKwlF3JJB7zxWqHGcz7sbO0AJQCDxFsiUjZQV5N4P1RMKPS7X4JuLfBBfKLa2yItpRqwVgyWBgm3KRMaf/HLxsnq3TpsVBxO+IeDoLkt8imxREdCB47vCjtRDQpw3s+yzPWfTNGQStsxROrx4tEQSl76VQuuw8A5txOZLS0+/G2fgeYIKKI8LJu5QlbDDTSJUCGcOOFjYU/XjGGUbnQleijIYTIdy0Xwc/UDkcOX89hK/n7P71oN+0uJCnYI7GVWNnhKAgl7QrhnF5s8g6KvgrKO2wY/Qlt5WbQfteX4MvDsitdmsup+rpf2WuqvK64yvg/9y4zG7VczJznzUxy4zunqSFAJKmL/OqE3js8DHcu81ydiFQMrpgrmcmQOD6ReTHEY0frHQGKGsKVi6j5glSJBb49/0kvHvUPLrtEW1U05dAhIx6W3gO4KUSL5uQajBkXdIwCfLZ85Rv43j5U2YipdjjWFA5zD1BWtQ1/iPe+Op7G4Et8WII27QKobbYGvCQWNGvLbE5EKGxTFbNHsXVcPrWhPNX+44vqWX/9J/zkV9lUrofyytMiXr6ObO6X44yMBov/GyqDKQvQgwu7dtSV98aZWK9btKz+KHirpq3DVX73O8ZG4Gidrw5bIs+DI7QDejwdxZM65FwoidVt6ndBtetNSIpDmSPkpPB2MlU0M9aX1qv5HA62/b2H+BTL8zJ/0N8e5r1EjvICxWV+Qerzs3vy32PK1K7s0+ApNCOOAasX+bRODIjBCvkiWFszKM5IjblnSYDeuoOPVypPWzM+SggNF5pTKQWmvMOXdm6fmtQImuy/vgcxkyIYoryqBCB8q0lCwh2Y1Ptl+rBqiEhQP032/Tax4xQxJn9965yLreKVWoDwht/t7TLrMM0ycu8hC6UiBMA2HbJo5ef7i2mU9QRbBO8O1V+Y+Hapgs0yB1xzJMflqePnDQn9rBo6fAjbW7yzwUReqfIHbEn2C806Co67fLZ2daQ12rg556lbL+7QUONH3lajMZt8g3cpmoy2YLNM2zA8Hi0DAc6pOVDSxJ4aATdCrZzJzsyB74Ypktof/FkhytUZDhwnwU2zE30yYtxJLysj0oqr75dYqzomWo7Om+y4Tm7nAQm7tWKYzjBDXh2qTH2Bd2mijCHsMGCXrC2WXAZG+ZOhsLGOk5aoAvgcoICGGWGP+BuGiSKFrRru/EYBGQxlAbWI1xmjrC5+ABF/nDx/4wIR0rwU0gU2U/2CKq7FdopVnZNbJHs5NfdASAAtzAbm3hBh2w75361HMCambKhQM+JmD2R20KN442VjbkNXzidOCBxTqENKcjuVN1huJdM5FrzPG+QSwHxNc9hOUj7bY52AXOK4lgdZt9rdt8+TT70aeVgFpqQ6a5eAfHm3yXFQYuMXeZeI/2GL9Kt6hqC6eTRgnpNzPO70tIQLZO+BVMPzGev5aM2piUDaGUOakM3mQgO3+gNCRwMKV7sv2RY+qPtqoJTI1Hx+pzOzqGAB4D0Blz9uGbC1C94yX1klNEIBGYXHp56dNNQT3V+dY0zxTqwS1kPHdNqaymLTvmIy3BiKha1TrKz57PYDUkKglLjDLxn4hv3Snr1P5rJ6u2v2xnCxEJVWisJe50dk+zc1Bm2kqDTgOzB/qfRNz/d3odUiX6r9iuRzU8xbyi8VcDVigMJdx/x+CI+Zujs8AAkcb2fSZ8MA0Oyie1N+5Rmb4qSKp/3dSx6r9Z8pLYYhNu0qpDk9U5uKxhuHvEvGWayFdb69eRB0E8LpurMV8tLVJmy5Glv8qRSTtFO1tSnOL8Igw/2BFUeajVPJFAnbr6mq1UIiP979Gd2yFTa9OH7AtBP2GW17urZQt6G1eoLTJ5LCORTbCtN+usocTkvDRv2NQCODDMt/+NjKze4YfCwY0bsiUyjzXv/5hAG6aeIeueF0Schw5FMQuB36r0r88HF0UHE9NDPtxT2nHgpjhcPMB0ud1c7ug6a4wJFXPxxrfLGAkpo04rBi8T7aZeueyi3krfPYu7UQS8AZVUnhoo4+P923FpMoa+RR84X3nLInfs4aHM7VdYmJXyjcGK15kRcEFBSr+pj4pSiHaM9ZbdzzPvaArAWHyNTnEsF6YCAs+FUyxE3j+Xv3w+OdPjrSXJP3VqQPkuiP7Ef+r2Hnp1l1vwuk7XU1MvgblMMMYiYPrSEpPc7pq+mdMtOinC8r/oUep8RItMdB/TCubmyDH3kK5A5q0GhIjvIBBO/X0Hix62DexNuvjIhM7ZqYT/btt44xUn5VrmnPTc+LRpmSFdpfsZGSHomgJox4OiYuGa39HH49BMwQFCNNOiG1hbFm0IsZ+125UuWHOixxSvtE0eVBOmMd7VFf/PBIxeWl7f83/Rb2aBGo3cq14IZuaLqE1Lw5CRQrhvqRs6/IRX7PVpGUTJRc1+Qe8wSBuDOiB83yjuleTE1n2RHsr2xHLIG1Y4spg9aTBr58aWpKFtYs78k/DDhOypryVrN19ZZCxLgtCostDeez39ZhuT8TDQpfahw3Ab03nkiq+e8wfk96+orSHV2UGlHI10Iqc1Yz1cuzX/CPqN4lukwgUgE8xVIVVtCS+r2Eaif62CezjBf8c7m+8Ju8EowNx0QXnVcLBT34K0alyxabZJX6Xaaad8p7tY3MjFR3Qfk5pOjWen3NkASwsG9V3GLy7StpwGkH8aryoGYO4UgSP6lU246DYsgKsN9uTQHfuH5AN4cFtZt1CBcscYw53Lqo3znVP8z8Dws7aKPdmUcUgC0YNv1tTVRAjXpZK+jA2YjUYb3JVVbZtSPjEVwCwe/f27VKjt5oqTOBAKVQGXEVfZaHVSa9rPJv+pj3pTZkOGB06vivDnZuEGkx6ep1Ztt0GksSbedGQWe4pu8DW6Wb5BizNcpqrV8zdGHepjfns4Mufv2EKOchxwDBBtEJgXWeVabRTImiCf+IkDR0CroaXLdoUwCop6KpeMAsL7ishHWetjiCvXYNK6Kd1hKFlZ0iL9zZ29TIuwswFfgL1TAn88dFoEy1XlsC244fKbDpYlbT4GaBKhWmbUWEcUGNJ3Z2tfDQQbMtggDsvRqnDXWYdT7DcKXPvLqyrfQlofv+M4MX5m3PXjWP50zOd1efmiXdSUN1r3k2+maANYHSZ5trHWk5CEBtIXRPK2PofgpGOlXyIA9CRIcwoBF9laYoH2VIz2/Nr8nhKBjTz9q+51xFVniK8cg0zE5ADX/qbu/2x/xsLE/+ao/wNoZXNwlODSTX/+fQRFWoCJWWhmCmoJjf+lJ619aPtlvxHvGM35/qtsuZgup4BdnK7pxphLQ+381SLtJ9YUjTJ2GnUdrbfBzb567TkWahiZVKpWcsvqDtUKLPe0eo5gKt0GBuXoOMmLHuuD5OPV76AUrnD/YSTZUf9vAvK070Ev9DaNUMZXrMK7gL057m2PRzBTGPM4WxYmaUwNmGY3dBY9KDZ9ypcI3erarkVv8PwGH0ec0AT2H5o8Bb14ADQ/PENV/QVo5OeAlfJqfl8k7vxodkAbKaCMM4iYdvNXta/Cw8hoiZfoGPqB9s6hCgTygNPCtRXs6oc/Dr4E0vGOpM0ge47DhiRQaZPMV9HNJwh8HUkvMovhhKFPHPr/u858ill4CDk+r8dTG41TDHME1MI6lED+kgGBPdrDl5G9UWPZL9+fgvUSdpsvv+HfzeG0C6MteZbfdfO4FMTRNp+IMPPFLzHScKzK55gpCt1XBtsBGjTzT6+zeIIZS+oijIz6abYT+KKAuxGFhGxffzHVBMi2eRZASdQyJz+f8Tv2ivwcQJ+xvMmEXqwlUlmMk7hI8IkD03OsOwlZh+L4o9UINETsXjYk1gpf8WOtE4dxIAwwawsCdu0ZZ1PeKtfyMAGRPtSlONOYjcyMYgCs3TJjjwt9VWAsc79hCxWKDX4HdrpSnYJlPlF6l5skehtoqRvJ5/26ZYYE0pzZtOt4XiYl5gi2Rwkh+9rnwa5uV1SCQOL3F+jUuBlRmcFmZJuzFiiasOlGJ/+h0k8TEH7ATROXenLgWsxzPc3UMJwCnm9bDAZQduhmCfDJUHwCjeNIHzgQ9NXN+njAo6HXPKUjJ51tO8gShYbx73jcvTKAe8u2muhPqnijFqcXfRRioQDOpqvN93Ht3yM86OyCJzojkVrj4TsqWt0wPuNuzN18AWpKLPLZL4+TDNiQTdgP+iDkQ+s1/hTja8dZvhYs+fXu4CTgCRAMQcg9sypUwbM9g7HSHo8iqmajofgBX9ojRT7mVxdcApE4MIDSOeut3Rp78tiAxeSBG31iRZpiztXaAuhQfsFqKihwsfOgiHsphJiUpiN/4hFssgYGDn/7/6S8IBDjRcsOJe7AEMvsfGhQpipmSPmRn/XoTmEm0p0f6FqOlijanN0xsZK6ZTTriTQBe7wzNrnirJrVWdPrNZnIIP2Lg56Kvv0ZvMk8Qb+eZKpzWN8yhzUVe3kb3+HRfLFQM6nhMGemB7eME14ORqvOGMD42Tu8mQVXTFAU3cI6EUrmisR5qNsOlWeA/dpX2luPcaGY7f4S4uy0Kv32bYx9tK3BhJcLPKJ6wGhe/prP9/miHQwwiq2pCDv8y0dyFLjYWoKkJ2vnV+JJ3XL9OOid0Mk5n7Wf6xOils5wlvBJo3Kw0I4wAaH9yEzLVqYg3bTumsCSHOms9Nki/509sgm7sacN6AFX6aTy1GzQgVHWO60WWcpz1yfkl6uQyvdD32upXMFOMhM1ZPdlK1peG4FTqyby23XShovgvdL7fSyQ68+ae8QSH9z+W6Z7RipIlIyTkxwO8gbRXquSdYL44Vb8nNGG/0G6pgIRppa2fz2O4OBIWNcuHb91GKirz4uNreCz99AvmGXMKrxJPmdQrTkrDqwm2O4sGYpaEew2/LgZC5mlfLolroUqLCbmmnucHCocjMPqlNVFp5jS4E1nIpDuqTVY3uKkpLj7l+lclkZ2lJMftMOu5ZNBV1rGyDkB/LGGyGFuOaqofhfK73MGXQc8P3K74tgThXnfCm8XnM0Q3+zFyD5aZH7brU2KAwIFE/NNaa130AAa3uB4IDy49zdlf3hMBUmzgqn2960L9JTKI7uGXoT8qN3/fSGo8WNZ45dXR6WcbET/qsVKTt2StsqSPkaoHcWeAAdzzF6obS0UZTC5xe8fSKshYmSWATO/+cFShZlokfMEHFVnwUM9DgCbguOIk23Za2rdnDWiYOoXhuWh25vyuB1aEmHJyGl5nF0sPiAfsn1SwyOm/qUaO/P9xJjr3g2sYnbZ7ZdoT/JY9pHcdDsVQJgJf7R53iR2n5ga8L8DzHe8Icn0l2RWOtcCPkzwze2d8TuJ16GjnMLfaCbzRs9P6YJ4aLTOFzgOxnPspz+tUbfBj5ye1ThDirb7uL1TOhzzwmDPiL3FyzNuiZDxUdS8LyNtu+1JcJ9h4A7ANlU7+JHkaPERaM76BQ8WI7FYDKJDnX5AMC362Nm1UqhOQlZHVCwKa1+HYxMcHhFUevByxSZFO1RjM7H5M0ymF+CxtgcxjYVlSMDG+phJE76brIhJFLjbb6eb7CUOhtRaNGmNWc9IuRRHAVyq3WH8nBhPpr+QKujf2YkPNBkLqLndrvcpY6eBjkg3bSb5Hr7aR4hE9UT5TXLu/e88zbN5ud52wEUc8UgMF8sC+Ma8YvukF07OwMlv3BPcNi19wZV/ABlQCng3PfGGMtL296PuOwiv7aYhS2HxS0bR+Uhy5ALLzxBdXgkpiXLSR0Yuck6sKtXmmRkZgD+BO6dFM5JofvUvJDJWicDtRMaX+R6xAjeeM2OGILhAFn281QMywitU6ZRr5/KL/U8T45+ejMyM3+gkWE6BiwRKGudCetg6KGZzoFVk5qK/d3Pihdzh9HcjuH0P555n69XE+pIT2dZE2USZeMUNJrsWspZeQcUSAfvg6iqQkJxbduG9u3WhKoQUJQoBcfHawrcZooEeZb5ewZVEPe5MveV3u3qq0pihjxjP0wehBpt/eNveh79rPc5cY2x2Lb6yI1T0HVQDxG21xflbBknbe05Mvp30bDHen+P1mkEB94TrCJzXMKOzBYJVGqbAr/5poZerqVp2xDJ6NjwrX6cZQGP+N585TU/SC7fCLu07MRJFfXKAVcGOslF6hh468N9/IjctbcEwxHJEBejxrgOmPi1rlnFPOW9fmgjJUFWhCBYozFGv2qMjW0HRPso5Eel3iiLJAayYxg4U0PBDd06LCoq89CGgwzwMUIXSXDvrcRdaX8K2CRieFGwVc+1ikecd+K/3Knp3ksFGZE87wNIuS5UHXR/KqtxdOPKMcuXM8ynmSPCbPil82DzlkdsbmLNql+eFPxVsnRJNfhCWBVjHP5jR+PP6WJA4o5VKFHIkoDtKWSTSLyEryJQJpPzBWayEWHjxNAKCsf1rBFqbwotZza2uDMldrdTQeKjQMnMjyYE4lMZ/REBdycqiteBvd+qOGgR/hJYNrGuWDA17CJ6IRB8OSsfnaNyIdcOz7jVNvQI3b//OUVQ7fWdA/wTpROPVfa5Zi6hHMuMXLOHilj10uMS19bNyqNZUa5nxtob2mBa6iOuF4Z1AXRpF81cSCaQlGKlRipZzyGtjZjtP+4DV1ABRAiWNJV6gHobWYjmhtvA1QDbDUf+Q/Rd8GWh9z7GIQOizQw4OASEoxvnb6YHkxIKtL3bTP7A0C3s2i+MW98SHZ7vXAihMiEVkl2v3rPC7X2HdeDF4sA/C4nWCdhzItLnkJZV+HrjlKSJU8S9XHr1Ji1Ywp9QGv8q3fGfKXoSA8WhJIdZYCE+5QiKYBStCAgOAQMr6bE9i06gWMQjsNs1zWh6ocvFln2mgyzKGmwgyZ3MtXbOnF0xsDE9141aEk7JQgI/kjMZKKwk9y2owri2Vs5uBXrOFraHh9SjwVaNUU52OPGYotkBlrObTN/DZ7bXsNyOssEdiQQZiCv1JyH0L2eiyMeIr8guOYp6BOmJMVreijRDbJXVgDrgoGU6FSTfszz/Q8ymHCoBYUOsmO0HNwmeVJu4A7IaZxK5OWDxaIQ21+2Ya+zUEwDlFPr63LtJQHrxp5G9xhyYQSaSyjSWG+uA2EXFspQrXEkymVbRvj6Q7P1Xyvo02ZwasBund33GnMPRrZsLjIcx8uRHYXf+vGoc12JeSl+ePhLXi6cZuoqxqCDUQBRTgg8iMmPxgyNIKUiFnEnQdRR57Iksbc6tBtjWTVG6/1a64POBfB9cY75PUs/9BvqllCnIAT2/7sicb0UQceduE+w377Zvtf/Il28J0xWKOOARs5Tb55k1zWPwW0a8nuuSk2cYkeRVuRtBwtObIZGrwpRiiPYT2FSX/Og/52HkhQGHGLwrl+2ymUUU9+3R1xvlswD98jD/al+GJINwj5+fIX6jZ/YcwDVrD7qbgR8aIBhB39uOqC86Tzi204O5NMOzHgO+49AiHOid1YGxK2k71sJ0IMvk7MiYN2T1BavukuITjT8eaZk3Y3oKnILDge3qZFHytMPYgwfa+i1AiQ6Ha8I+6+ZWThV+ECOjh/n3uJk+pVxWa1bnY5l/gOOZ6bvByFinNEzYmgoJq2CCHwx9ddPggzEltw4utELO5Xn+IOcJaTodC3p4iXZ7iDxNR4uca1dOv16CE4+2N3EWvphNicn+rl+ICW1d+GGlAJZNseDREqlJTnqTpVa6muCrGWY0J/U6U/sZ1/L0zsHpiXr79Bh8BUk4Bkbq6TjiC/aW2NvimTodNMVojm2Yi/dI+Py+CaKgV5wm942vshOp19v8cuNP0CSCWnxnIzoonS0eKDSMt+0v6RJHgHj1NjDLE1qhtyWnpnl9iejczhRh/6EBg5nT1cSiJUv8q1sJS+5OHBwpdz4UTIeRF9J1Uidz0g/6xYvWbEqnzoaKmyquiWRPQAE6AD9jtg4twN37Dow3y1kHAO3jmOaZIIbR/vj8PkfhNwJhtEBSiW2w69XIB3x34e6Bv5NAiYGq0wZCxoAD64opN931lmpMF+avd/oG6KocBVIsK7P4o/ZT3LapGs1x7h8y8wqbnlDZI00j48ViDKBnOe7RU3pIXwC/X1xNwmUdej3TuEMRoWGxWlwyqxLhxAW9sJyP689EvZYkkyg2QubGysbk09hOdRQd477fHGb4SsxNQ+eaXFUgshNzC1MPyvDZM77nUrSuTzC0qfrICuRlz3w2wK61hzuYmi4aAeDX0PmDX4R0c0Rucd10N/jTCAg07mZDosIMB3egFyddjEsIpEb78weAgVAIK7pxSziZBKJCI+jaaEjyOjo8jn2v/hZWEptKK0QJvjemsX6KKD7Zur8WLk8HSuVVbau3M18hcDUVxzRq7SB8z2UQFPT+dxQOhlSugYs+RivafFGZC7j6hWSrDNCaifGDJ/GoXE77lM2ggtTS3Xvyq+wJu4HRFe/vMb9rwXf1SXzPyqFjT8yU/3vaSdAk0j8bvCFYn50bDutVXT0JDPWbLoa0aPYjmUIEI7VVecCUpGMoHWIODtp1l25o0gP4yl7/JaUBxaT2mKOYxeuiCO8pGb+gz7unwMBQPtnsds8xPHFDn+d5y/3j+rsgazUM+plSGNzwD73pCU38ry0Tkx4yZS3GAOoCp/fZRDvsBK0f+yLjHSGbcTqmI+cbUP2JlW+S73rd/o8TCx/iNOG1ndkt1WKrYpXqT03qoaUIKvQCri1naf3tfO+igolMQeINgA9Gy7OFzBNxiJ4GDZuDMB0EIt0S9XpCBDpus9qM41YJGsWLIhIX/k1E+OG/3TCDT3pQrQQD1uCozccILM1SCwhukqOWKh/TVqqoLRFoYQcYzqlsSQl7YeNWBLk0lrDsEEuy/Pwdv+vW5prXk2+EV8Jg4M0e6em2nDU/JrvNZgcmJZVlSWPRq7GmC6Il3czBatsI/Q5JpRgBXbV0FsLjBkw6pIEgk5QsdxhYCsjvENuy8LvpWdQMqNGg5RbJS7MnuRxiCSYD6fsg5vySiCbmwmAa4hp9RT8I/WgoxJ2rnd70sHDnMhu6jzZDp/IijYjmHWlfSu4KgNo8vpGXJHiqTK6b4MOXeLZ2GBUQOr6cUlMPAKnmfo7ZbR/CA+67ePsCVx1HmQnrpGqN8IDAFJ+iQh4C9jRI3SgFekc6IYHrk72tYHVD1VZaMTccFn+EtExXsP9TIIHrhtm+9V7tTERFtbGTHxrhutGnln5hMuAg2EggyC9q8dysu9YaobUbi/ZZvRMGWXrHonSq3nGKmas+MkMPdezE27HqskFfRWVFXS0r+QoQ3q1oNWWUmi3d+cEDmQlo9Up+bShOjb/GadM5V/4Ikz7dTnyS/L8stT9d55sffzRoZfLmeHPxzybB7cL3kmII/XIvdO3jd0TYlFKpWCK9zndhfVFdWnNXuiCibglgY9gESmX9+yZCCSHnDK7BcLG57RS0RBD8TRndweJpM9PfxkPmlT31bngJFWCyJiExejNtoaFSVDb9zbd5zBP8CDLkv3G9RJo+NPmxGtieK6Wcqa9JeP41O2S3iZgCxFN5HQ0xyZg1oiMhNvHQWXQNsm9MLUvGQYgwH6jB91KqYQc+OiRXmlW088yQkNEKBRJo5PhW7YpPT4iv6u+m+KUe4HBFYuFvzyiS52+laWyxltC2Q1k8oEYh1qla+r096AJxSFA3uiEZ14Mkp8bY/qAx1+eVFLtiMbQxdZe5kaztsFUgH6nYew2D9NMiSZOAVQpOd1cSTJAmJa6T/W/89A4kYaLjEV+2PFgEg2DOUpgjYlC1Y2HPAFl73H7MVB2pZhM9rWtNYL8ekjwl7SuvN0DgHQ8PXsR4ynwTpSCYMm7ynNXzPrS4HzwkT0dV0aR2tifdCoo2lfMung85l7vwAUVBsJgG0KKGYd3k6H0rutVVa+sPzsRAq091bAwz6hCPWSQmsUoLQ1fddSIeUpKlncDbw34BR1IOXJT8I3yUBVtU7SV269BIC5D42V/7IHzU3TBvvxoHNHTCe9fBswpvEyv9ahTll1rLdQAsddMdGwaLYFBmx0cUUeX0ovLAQbwTTleze7iDci0whcRYJ3u7jswrWd+1ftDQH4aEMMb34qvOBaVNoSM/0uXSo22kHQlJW8ynGPO69vxfMpZrqGmdoJIhV1EYpV7Z7Jd0RjLBB06j64J+uSwFJh/Gh4SC/IfVxIjyyItgYMQ2svqNi1EorHxSQcDsRkcnbsYy+JX8DMmWqE1PT2b07gDVgWbNmcedspCmhrkJQrq9f1X3ao3U15xuP9m3xILu/rMHwR2CacMdXn0fqHn+IRI2lidTKENOQceydErWJ3YcEEgSaNYzFRAFyRGb99akWt5FqYerMIHDr31gVyKNn20NMV/2blMNH2A0JaoYq17NfwFmauK1W9AvaCMXDsolEcsnB+lfgjH3dZZysyDwvPVkCB4fdJxMKp3JusJy73GZ08k8N1L+6n63O27jEQlNQ5zBeeue225fQ2Q3MvInYyI5NdlUQBRHC5fJjqviVWNhxkdPlvUrcRvUEFu4zgYLLt1+EJlFoR96nOeeqwNxEob8vV4zZqaIuH+wJTRBIrqYxVRI4jMXqA29k8bJGrjPpar/fapIASPx8rVWQ8YLSgoadjWwU8734vB8bV9kFExoUQdiiVS5m1tb4QqoMchYSHeXUSw68hUaNt72BA1V8AAFsZfMfH2uYlmJDFKh0F9Acvjyzx9sxQMnj/G2sjoakFPfM79Iv40fvoBmD4GFnuxBEkWkN+uSJJN0TLLxkCrnZyshwQnyiQDAKD/9DTh/0VuGh1hmfx1XPFsMIB2j6CftKRubtVh4zCNDdcLRX04Er32G248eQkoFJ+9cSJOaheBLCv78c/kvfjYnTHrMsiyhceUfL1gH6mnuRZdrgyxJjGiSEPWQ2h1oJIOqE2e7ct4x8/kwsD5udLH+J5pYwd7aD96mhMdKcdWHJT1Jh9+wWDphfdYBumgrq+KL6yd4OLKByyKqW147VwR/kxp104FBrzjF2udZOHkkP0kVi+oGLsPenlvJaSlNK2tmHQ8N9OW17BmMgfWgvuQeNu5bT07KCzWIQYa5SZpskZr3TusUokbMNzAVF+sfAiLzs0EbTZKNIDJa/amNwZkOelZKBQo1whiwiOWIfk2NzBQfED4q/8iAMzHR1g1O6KBg2/Ps528gqUsKPAq60u20ZwHN2vwKSaj/y0AWmNl5RYfCT9VGK8yUegpPBs0jeuyL38sdm24SOfyQP3ciIroNExTRTOGDTQxFQb2wSIDCR+r96/Rh2/bp9r2PM8fb0VQYpuno34P9n6Ild0gkVQpPcyETVKS6wv0iC/edOmnn32YgbHHREvg0fFMptpnlj9ikauQ4i0P8zl3gsEa344qhkF5WJLT/4EjaVvbzDVn/leDyCuFBvwGxhf/Qm28Ktpetn8fSuthLpuUwDiRIeYFeLD4YR/IsJ9bVJ8VeYRAZLh4PUXnezvCG3jn2R6d3sCQe+zkQ7hBqoQ5CCKY2eYzNyQk8LdGQwUhWVmzhR3lER+DyoF7D2PP+QECF7AFSDx9hpm/pIHo7pkhILYDsr97qCXopoWLpDhxXBNL8HmeQ/ba4qp8Fmnja5OlcUSUm6xuH1jz5X6qMsVSD59nsjVqVKeaedC2KbmJUAPK/o3jQLu54sky+lATxKTrqFcJvlomLysQlCrYoB5s/oIzRbBph0tcXE1cEx8PY6/5Lp75NIktWt087Csj5J/OxrU7aHHuAlZ9RPGura5w1p1hNumsRLXI74NHJa96G+0zLNAUrS55I5FeYJnj85BGmczIBbFWvxSUG7bLQDea0pI2OtqZourTVaSKjprY8YahFmVtTRuAoTOTXfc4dyZ2CNuDeTQOFpoH4/6lqAMpYmMBU9yyplALIV55swQztJguSyKvTo8x7CPCB7+K0qLhjDlnFusU+/pY5U2kH0kN9+Rzh6fFGdVd2SFRLLh75Dfj6cyR2kKdEkDb710Zs12jgLth6PsPoIGEN6BySoqOMAQrouTIdhGfGwxJqvr3j65Ux9R7s4DIzAdZBnBJSxdaf/BO1TTRpFXPIu2Xp+z8lZbgVzriUr6jn8LpfD/Cpw5cLtu4zF37VSb1oYwZl3kQeNFO64cvqLoeD4QI+3W7ZYV/jsaTYF6unSkG8e4eHTU65YAaqHyTX//9Eaku7nX/oj3q2vlgPK+kSzNPUDbvG3fleq3OiGhdHTIfJWWmysL+lvVAU8/VogFS8HvGhacgi5cUN0lWLPIuurbdNPlMl7K8fYpo2pm5xFZpQHAIhkPAcbAwfb2b0HfBIdQIJkgr46kXUILV4aBrMiZNV/MO4lJbDekFFeQFukh4+4ySKhahuPQhv98Fry9G3oMIV/NLM8T/mh/xArVM3lOoNwjsrVnF6L78aQCYLyk/4Xvu4WJvnF/ZwPKG8cr4UvXawA5Eq6xlBjuH61+pnekozeKSkjBbM8hGPyZRKQHmRp8aAJVI+uVv4h+sKc2mwTYUAwoTExVAbyY7FDPO8dAucxmAWbwr0FWm8dbBf6Txf0RVqCFbyrA1du9a04tPiHav2Ej4LQy459+eH6/fQl1IsM42rRADi3ukUOiGsi1VB99N0UrxA0F7XKijGNkRqsfQCFfghkYCEzOXgAxAdg1nhJq4o6CnnuwpZec9zIlV6e+4NnBHPYIgF6xldJZkUMVWknDzBPDth3YN8vzzbY8bqnTz/cA8/3Fg9GczBSThVn0IXWSZ9KdQymquv9hcCUzIJ7caqszgqM3REqjUXY7JTVa1nWj1vnK25bVsOqohhYJ6VF6j1BDSTAWOOVw0ZeEU0ZGoIWsRyjg4BOUcsJE24Yzx+mzArhPLmrWnYL48ZVPW5RFSlQ+BEwViDCjOFVuvjNyNDgYnNnJBAo5vSoj52zGG6tteTeUdf+Yn+mkfvS8COdbmiGMuDmT42+DoWskarl5qwQttX0OIRZaxH3VAiJtoC+PkpEP619AZqfbhtHGtlhzuXPgGWW8Oq6UnjuaW42xOqXKdPVqpp8sb9HrzAn5qQo3FPgDepIhFnSlj9kcG4C7d6EEbdqqCkPclCbSMVH3MuzXsB98d3uxW6KDUdjKEQLJWTm2qzwwH7AP8C8OQFvMNO1jROpkGSGlLehlvV1YudN1osOzs8SRpsdFKH+OakekcXGsLrJHHDrAks7NgPPoXSCipAV/fSEEbVFg73QSVL3NE943Vj2se+fgdoJZTIE4pwG2G3G8X2OWiXYqkhB3Z2RLpnmgouuzt8RVmh7xyiI9j9zP4PcoswfomN+ku7baj7WJSfJ+zTGi1JACHewytzyuOHqeQdgeUfaM4oQKQ1Pr2bTlbBZQidfgDAB59PmGFrK4O92Ou/k7xsKfcr56tsA0Fdv1hJmGFnBs7seE9gW/KAoUzQRiLoZUj9OnyySUYcjaYh6338QaSjQDPY7amnwGtitchYCUxfD485YAcUKDTLt8xT7PPWZfrV73N9v4ruyGIwmzAO1gCZA4KQfWy9PdjxDNQMofZHo1wHiHs0BbmNqAcLtp5WvETz94kDSS7QGKYhUl4/i0mDZcKZupu/4QVazxwisGJvWP02bB6PRFDITRSxP8St+Q8Bly7z3Rk8gd2wqwjeenzHSIE92calmlz7gHHoG6usKvXnI4/bTsnb4v22FDuOj9GnY7yKDQbYFnq8OT9PZ0jrv63ujPXHsIJ7KN7KwC20LwYyXLCouDMxhBNpRHMIc/Qjy5Zr+tbf7JQYnmstW00P6sZk79zssDTBJs8cqFjwDJolsviYc3cA1Xg8YzRdd6HDfx3FR98yOal9tfBYBlDDpBspnkJh35zCinqIpj5rm/L4NujigaFfX2AECEYAXCJImAZ9wQgdqwEcwCGmQDSNLHIcgIG5kfDRGd2JkEbwmxXWsI1lKqB4x7i8NNixHK0ago2F64XzcXdDQLpV78qlPztLaVHGGkXnCvUbDroBQTP+0JMo/3xEcgFTaCCWvrfUYGpfrtYumUAdoX6p6ZYTiIHRvIjj1y6/OeQHslu2pHWMv9HstmavyYSyMnc5UjvoPnahKqLYQcBQowzDDLXpPrHhOz8Ejy1iimkyCSr7IUnSMKyx6rgv30qc7neR0/YtzYG/ihkg616uoa+xpaTrCcdd92bKwj2bHneudCKiLJE1eEvIw58+WsmxIHTrB08Q6q+HT3C4ff4DmIlTyyv6iut1P7zGnbmy1Tbn7Fv8WhQTqFYUdeSCWSHVvC8X3eJ2jtyZJTOU/HbHcDrJUxU8AnrSFemU+CrE+2GVYkXFs5KrjscgeJxRDT0qNV07EUiOK7Y/YrBeelUaivPeG2RslUV5O6bQI06BDokRFNRFIu0MFtJou3mnIb2bp63lnyzjWnMOUjJtCSkuFbZ5HxITBk1QLtvZXQAXCQuBlLDYg=="/>
  <p:tag name="MEKKO" val="MekkoChar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a2+Q9Woo+WrhNC1IhTR908/sGN9beiBJx7ZYeaOCr9JPN1QZnZ+zJIZLVo3YSvf/FmV344RGToyWSJsRGa4IZEuvTUud7Fmsv6Lr/hXXKcl0Bg3XPeKjmXnJWd2uM22cPEKvFEEKP/P1LZvCfrol3pKZ4/B7BbgnehyKUIUXQ5WooAWefQCScSWRGCckipcFRsOrn+vK8MK86PFchAsRLxlz0USbc9aUXaZBP98nj5Z+5FPELKLZ7FwZ8XQhplXej12S0d+NQSbPbeVh7WhIuuqHnu63jo1d/4xZ1BgU/MxZHniKuH9uS/VxXDBJxmusTtdLtD/YbLrNJwfw74lcI+Cat0rlkO3DaSme3Q38rQ6r3uvFI4fnCfyW7DQt2x7Fz2IDsSUpCcJ+kpc7ixvMcJdontRy5Lo0+ump2A0NbKuOBtUI4eLlGJCDHGUkhinTAWo2En6AEckxTFtESfn3rEpucfmcyTcWAmKpfaqoasI7JNbkQTbHWU+xv2YErj0+3KkzBmOnXaBBWyo9hKjy2Jfylzil0COMzWPV2RAWm1+HsZk4y1+tfwLnTfLwiZ4zaTZO5lKM3O/ISfC5o850yMWsRA3vU2cAmd7e0CQz4ALYVl/uiJwieL2e5OrDpGVcidWoozf/XptRPol3lO2yLpEkwC3SrwPztbccgtWmM+wY8+pIrGC+Edw+v8ynDnHhpLkgbNkEiTLZGE9bsFmfLVE7m+OjB0/FtJ46G2WKzagcZxCM1fufHvWneUuYYSdeC7/Ip5jNQ0ot7XBYSED/6fpMJaCPnqqExJ/N1En0/0ciGa78f5yYK38Q3VqHaf/8btNePum/GbfMh0gzO8CrYiUtB699Wr+8sGhIrcZBWQH34vLc07DkJ8QwXVIBWg66dfxbSikqzTDdMC39HSCJzKpwXtJkQl/denrVmYzuYQV2IwPtVJuWwkgEQY8kzXhsknwFXADfsvXJA2CSIrIESiwcHECaevaufSKzk9KJMVn9IGOOzV6pZEOlXGhMlUmthlOGbQ1npICtI/aOU/ewPUxoAt4xcy/bbeWbxXDnmTXxSi53g0H3TzFm2aSTgZD5FMfc/Ryaw6r4yplYJRqM667cQjXiZC5z/zj0Atl1OSsVtj+74H0Z2oif6N3pzIqzgFuMUwWdjrc61Yf0Kus2Sd+Z7tTVA5D2pImMZcoFo/NK+WobwqyaCX25biScj3G56J0i8zYs53u1BSoZrLpexSmEHZsySnHs5ra2+QhG9eAd2BHGwr3fS8CSSmEsKjvkxp21q9xS/BHOOFUUnCNySBJ52/TUOTAZ/Wu0bNYgABEijLuCCGPUDnEmacJ3y/QHc7U+7nU+dIvlZjrwJs5nX9/v2tYUeUg5R82yH/VMS3ztV3td2fhnDFdDPf5+m+Sm7QdUjwKWRccP8jffq21lOXKerkzF7eBbrLmlKzs+o44o00fPplgbdXmyZ2ADvDEIpRTTRV2dGl61rlmCu60lceZxFXSCgSSkMs67RbW3Wq3ByftrrOyIQtiwJ0rkVmfR3jky09AWCfOpAGsF+oIgQ+thO6jecvPeREU2Mm4Ev4wTft/8NwquDMk9JKBxjUkRbDILLTlaKui20cnf+cyC+2cdfD4XQKlGF+VvL1CgZi4yj+sILpVOVS/2HD5KNB3HRx6vyYLwLMtgC5XrLpDg27/upJUpJgXVlGXr0Byh+zxlGmbb3ToFgixSGdkntXLI7ePZev6kVEtb+0qh0Dfqa087WkbbUg/yKKkYQfQCgN/Bzd0ZIdkxr3vvQ39657v7ML6rr6pK9ahpSiSSHqMxMN2JLpF8Rj9sbt1F5Vxcgg9EiqFWKfqvCLkw6BNCKqhfcUyYezrJNU3LOpLqUmEqjNDNky5ea93wvNvZ0ANq+D4zwMnv7CClLj3N7hx8mtGZBm9c7tZoOQ0DTb5eiXpypgKt8cD3ahCThFscFz4cys7XD6f7OQFthNEfrXarNkOimSDrdHsBxmraqev8Z0dpMxFs0I44SQScMwgYlPQ+QiBd2DUaTENpf5WA8LMwH7Pg4pYsr1ScLfglmsYBpR65ZW5fhhyjKO5zBHpw03y0qyLteWpzPU7Kg5tVaebO5leXbXCZHn2qk2DIJwSAXK12T73/LTCqt8rv8A3GVYhVZhp/UR8Jfq35Nqsb1P8cCZbvgl23YKXmXB+yNcTwS8hFGnDjHuicsy+P+JGMKHiCVsjjtfWFs9ZyCxLss7PeAgFD+K364sGC5/Ikk6PVI4ZCpjJpTn16WTYYmUZuETeAiwwyopz+hZWD+P/uZrBJ0GaS14N60wGDBVa2ESs8BjafHYjclKQkpCTw5JFxvXwZqbumXrGUAFDSHMIwhtKDbl803F0dryhee9OlWluxyGxzBj6gCjk8RPmEcRmE0KIMpj8cLREJ7qMWv4MoRDc2o5ShMzbKSZr4g5VFFdHAHOHbqgsxsMWQ+mdHPlKVZ6noMKFSm4AWVRgnbbeHOmZ7KNsGnZlljuW+30TqLEcRWukR/n37saRtwfYVLib0cybhRLQj8d8YSivIrzxkisGxUo2MbQzag+4ekZNhcQJSiECUXzUbOU7QIgm1CgsFmrDJDswvAv80baXqP8wovES+f7zOC0tUYXBsQIFKEODj7ux07u7rLuShOvqNnDjTdOVHNXzWuO8EKfTPvWovF+R4foML9ebfnvA544cK4GP7hB68Q1/ERNmZDbm1eUQcve9I9Oa5EoI4eazPNU4FAUSHi0xkSB2fhxBFzDOLoAoDlm7nElMF79FoNREzGRdsDLNnAETOpIRJjdzEU6ud+63y8Mtmx/9Rk0Nz86SIvpmqZp1wr+fPD3nMdpiMRER/VUo86hOv8xiaBscctIkN7xqaBINtAS4oFhzYoCnih1iQ2QClLUIzese3UQbDrnenYovc9dNZopHG6yrVdpDyADyjy4PI1KTKnTHiWTCwJyp3+ZI/dtNyaHYV30FvNzIv8ysQghBjybkT7zXmmSGGcWntINLiWceejpz3g8gWgCMnGiaYiSZoyGBTXYWW/y519UJ3PpzH8LpNCYEoMBcLKzzf1AtQ8ITV92qmFOLTZmCuD24Ld4A2GeAVAzb3rSLAmuZmXXb0RMvBZqUkD5NtgesPSMgEMflXuJoTjjAUozDzQtairUriNkRZUKKQ4gu8abn7JBog8CdqPQPC+FVMNssjg2XVI14QXi8IJIgVkYJ8WVtvOUdqvjOItDIP1JQXYi8fGuyzFgsOyqlqW950FiLNeM/jkyUzpOUrWSWQCrwGLAEAwjUa7nU90rWS73iW6OFqFvgEZk5eMsceKZUCCQFdzL0i4lKMkm8yxi4W49CN8k3k/Ybh02dv7clJy8NLbrAz03VKCw6Dgago59eumPpi/R7YR5PCtoZeh1qmqLuD7SFVZWwKeYmkw/c1pX2zW3Aat6l1BA/CZJ3yLi9OZCVG+FGjohihK7zI/6ukvWfTdG2ZQJXgAQn5sLBBMTAKd/uTzBR+5CxrDu8VmmDw7yHc1PiXjz7X9Y2G0ilj6QYElBv2tyA6rV29kcuuA8lZM1D286XuZ5uHzfE1k15ughy23sAGxaq5MblTaTKLOHG3rNGqDhVJNj418oKhMLmOakLohnq/Q/+tT915/fpaJFs4JHIiizpw1Nhap1QR3acE4MHVVs3tX85mg/8zLzAiIBiml+Yi++Wa+fx4WGC7BRptlGJLd73stF1GvQmZ75xLrew5iwr+wLdNaiCsUxJdfObNEk6EMwuBocesNJksHBnvFQs8uqsCVQsYZ76Rto3pdPscB7GUcb66frJFxJCUwwqWrMfFkDnSWiijAysYzhDFmjjy+UpFm14gZ6OYEFc7TldhFmJNoSRAxXXr6e+CnAgQtKHsu5kkg1uJKA4t9B564CygtHifN04d4qm4SP+rUmPgjrMEUNWZ2DvuSec5chUuxR6+D85vP+YhRL821nzz2WJOzvhnZwMGQDNk5k/ZTHNUwVkBtRXiHFr62hxD/4jvQKrANv7432L+yo50+zL2+pie2M3b2GrkRKyo3b/17pKA54dOGVVslN5aLykjw1dWXCNWz3m4UwzX+Xg2qhAuttq8gWVqjIcWjcopUsQGNNqBKqbd+IDfKXlSdz8P9TIig/Ie0rLTS68RSx4C9bF+GWY66AeULrn+qG3WKEgKgKXFjz09OAOBTS4arZSl+AKmiVyPfI7f1+Yx4JmyPazloolmVS5qkH4Mv13CcRwAGIwk5fO8iFX9M2Gwpl6RR+GmI1eGEfZJU1uoPrzfGFp/4EEhUtRY6IE9AnOx8RjC0WfALctc4lYi5Tk/27yPDksCnO+dFKM4l5xvkA73r9btP/adQoD/nOM9klndAWZyZHaHl+DIIVjqrc5k9fF400KRXujEQIUy0TMk+d+UEewCn5k1QDwhAS+nTYW8pKpaq8qtzI7F7FwmSkWvlKr1oDKqv/gSwThNmklJj72A17lcg0Z6SusJvx88+qgmSO3CKZ8/MUU2a86noZd447jGvOyUtJeILmCSitNnxC8xyNQsCrmqZUUX/1s+/m+UP3vs2E6+796vFSeCbQ+hkSZ4LqmKDhVsuvoufX828JSVvWjWt16W8Mn/RXWVm0va9K0XoYUu1eMCTfKduYlxMPMWQ5fJDEobSN/zGg2DJ7L4RkWWvsoEXgqQYnXp1Wnkz7rKDulmxO/I+s06IiPk5Zq9QmOhBHmH2PS2LB8vR6YVkdk4M00YJlXQbo4DpN+bvuYV3tx2EI1I7XHZFg0C/1+GYKLpgHk8bRxD63m3kX86Sr87FlhIQ+YYnwg6Pel4I+xvofn3kYOwWYMpYTh8IskUauLqjO/HU8eWxZRSXEUZrkMjQzFvEprQRj3kz3sq9h/o5x49LsQ3n4bMZ5GUcos86nE4pCwnU5G3CSLBYysWmNIVrQ91Z0OJaOPn517Hxmm19iO3eVOlWgiTToN5jX738xO4qLbWmDDmzmAdsmDgF48/PkfE5bzlSSMWjLm/wAk0mqiwHxzwQvFHr4quqCBwlq6m9U4iEdYJLCyst+UmUQZAsjgJ8Uajff4bFwcNLFoWXa6C2F9sMV6DeQXDHcBbFAhFOZD49IhfS4BwOywHQirhLP8CTtcMR7K/fji40MjMCnPlDr2McnPtZxnmLkmBFbZEScWEPn+uXPIzOHG+wXrscQGMoDqcsirH7jWwwH62KE92uHiI7Kq3IZYa7WLegSa4XEppqZ7K8OSqWtYZhHtzjvSmffJNHVbXOVsireQsKXv1QS8UtZHq6SWluOotlKlEIguP7Q37QcWNJXS8fmH/nyNFL39o0hFukThbUYkuZDT+P9pvjGPmJ89IklLSLMTkgpH0dEcBsnZoiN3JLcjfC4AY6hvNwyyKeUKAv0Q8ilIo25qZH4ifgg/nCmj81qcPqYx7MASGTG3H6k93ZVPD1DEWTh2aRZErwFqgCWTQXzZjRXKlsAgmb2Hvf82NikMTwV69LIDyovEkXkp5sPaZeB+TAs3V3xLPUcZs7V9V+kj8Kzpmn09xxdgvcVCXWJsORdJDzuKcqWSB6ZJZ179Rw07fvR3YpoNefw5MhILSQU3BvNAs9huwWXFPWXui1c8DcN2fn3rJNmDGIGpkHVvv1fYO5U5HTW/sdadlN/FK8YtQWi2ss+mxZHrB1+p0LSwREIAXmQvuCuiA+p5w32g2SInSiO4vrcMoix5ZYXqqJpbePYwdaBkCFR+ief3D/PX2sdd8w3xbBNmq/8z7AjqIGbQrq5Kmy9SRMIkxufCpy2hYyax5+pK/DW287LBEFXs7Zl1WjXaMPNQwGKCdmBBSjFjAUacW6/Q0Teh4VdVwcZD3OkdTkyj8+INQC42dA5m+iRUkBuA7P9ShwK5zRIeQ/tfJYVeUihsVQsSL9pv+aSKVt86sINIkeXKSh4bzuLR3/Wu6KrOfetiEW0TUoPIJqBrkODMLjAxZn1ZnqeRptqO0MeKghH2TQ6ChO8DXV4VdLLfAvTF8yvZw5BefbsdERKkyX55DuVDLK3SJQHegi0TqehwpvAKXThrTMTv8Nc94uYlEFwUobtBl7zCguAMyskrIczL7To+W/e+qpJD6ALAwI/LiMcnl3lY52pQnXfFLXgsbosCCGBOwO3AKvsHJKMzdh40C0n+oE4cAf6zbV5AWdZ6rUjMiuToDzcdcm/wAYjxq3yOA2+OIACor6aIb4vXUOlfRwBazVJhDBTiHD1kOo7/Zis3qBndEPsdp9b3A9pJedvKXurGodyjK0VCGgsrh8S2n/Jg1WSOL6CFKazmaalsAyiX2aKWi2R9lfWIOZh/2rqPyBtT9d/Q1brmZ9zI3/hvz976Kk41kP0nng7Z2WzrpKysnK6EttmaTLgxOBNOhtf7HRc79eZaaA36Gl2jQSVEmEw8Wid9nKWU+DIvfoE0hjSQqHSMUbtUfJlP7gyNivdQxGY9PW/sXNBs5CyPPyX+q0+0Dpl+gfD21a9zzHkCBh5eMWl+Rx9Gq1YCs5WxzI0Nrwzotb8UEC/NbCy8jYej8pRAOlkEpo/WUyrlIswTq9hwYjcltnR55/u+c9pVbDO8jLyHwd8tNfLnVm3c0Rvmob/7hc5XuHHOIwNThvpGoJNJg1hkru0GeiY9StqnUWzNPK9G208MNQxyvDr0iIVfKrlCne8uv59ww5SLD7XP+mhzSJU1Rz6VHLbATvQ+xUXUs15mg155Xvx6+eLPytRwA66Sq3gKxZqIrCPmxgg/9WUdxjkBMvyYxKXghHgaQjiMFzKOjAZ79xGmIYgaArWx5X42uaycQ2g14FUCmjU49J2BIf7xFnKTlUaG6GM+HRiH2+9EPHIFXAFRLjcZLsXwST1VFYPrHnBVtHdVWlL8TO3pWZ/ulpFj3LmnZMyYiM7LQXicjqbKoboJhrxGEMLa/1zxCCRGvkOE+E+fjRjke53GiiLRJecjV0mBYlRIaoFbjfa5/pfs9BysHOUzvTQ8YipIRzaTqFrkCKT9eyTF5L80utow4WVSzENlFGZ5CpVCbhyuOkZ6TDJuNdCyuXZc4BPTD3SYqo4LRFZ99NcVQxrdP+EWV1IEN0vBymOeDyiEwhndP//yLmCAZ5LkIhRFJCPBPn4JN49bYaVkMcd9tH0JtjVNglScRDMwsiSYbgI2QmhkZW7Cm0KjeluRJNua+Sa1y58JLVhnjHS7pr4BrgjnpPmKTZ50Oc+/rChF2ZYsZITqIYb/h4e3AiKloMh7HVl93Bu0JsijFmC0fVhAgQ/r43Z8TFUkAK4JkM9/cU37MSCbVdp3KHqPClWG673doWseAuUhKFftXnjEvVg8WvJ/ziQcXUd88UiJa/KN+V7Rk/iMLH8Gw8izMLhj/RMIo2NeARx2+CqA5kizW5uNHVbU04WQo7AqbwfNkRajCnFxI2euNHVUimiU4zokkJxT7jkQjPLnH0qENPqrfzHEMy6tGuvaWf/MU8h75GyihFiMK7RVy1wgwCuNLmaNFzmwWxgmqnUpcR83BlrhURSKTeBUVcCYNJzHtXQzPV1vWV6C6t+qLeyMnOREWVoSUP+3rWIckP1CSir9UD0a3JBQLMauw/v10n6byKJVXxftURvPaBRrVWK/UgCEIkTLm99QjGGhicdQUG22TTWu+J1PYBtpmsk4sepixpfVnCABPK67eHluJMILv54iVPZPsYmz8vCoO31pgoUko9ezdpxZN0+AiXGU9iCRMdlY+vjgqxSI+oZEtnLr9mxxEM6mKt8e4XEoCLn4mLa77qXQLq6HO7HxuXqQYyuJqCD0S7q1UNa3qWcDIc+aLMm4rRcH05HYEFFjJwIxP2fTlVQmAUXKebbqxLgOP6cqeYFQqvTg0CG5QWef4y/ZOXfK1axB39UHhUbdIq45Njz+FoBX5EW4U2it0TouJprgmXcLIjnxgMISjCsaFbvWo1t2dNjvZHUBUouVjWPdhJ3Abt1PXWVmza5fUqeRLRRDzzxCdkKpQou7Hf7aBc4LXfAoI+jRS8p2+mLIgLebpBbOgAfojg7otqaIQaTFjIEQkojwhPXk52qVQoA6lPs0NzU6Xs34jloaQ8gcVtLjs4L0BrHvIb8tO59LjqlE/eslAlQagI5jLWWkPt69AwI9Z6k8kQ8QQRAHq5blN2SeJPj/xnVSdOxMg0i6zABdSagPly9VX4sJ4lA6rxMfGjZIYBVnt+98VbtEINf+qpdcNkr/RIVy53mPtf7eikcvNK8hBIC8LWa/Xb8Ll/Cr8L9/wra86qzXTTKDAgz28or/Ss0K7yWkM3z8p3m1B8ZckKa0dxE1OlRfW7JGndFDQgRmILNHqcuevXj8kwJgerxKInNzlEWV9l7z6do9gduAN08Tyi+DqhMwl3GFXltWJZ3qgiGEcSolmZwvWl++aMdYHTgGG9BErQVWDhrIgr/KLQ0pBO89ZvPPc+Jpa13A1pC+HC59SjWy4Pktf8HKb9PYrTFSggEvnPcInJmmf6dVSjg8w+Th+4IvWweDlBJ4gXOUcVtFd5MCYxSiwsF0KMO2ceWeuBnVaDRYnhyXSocEJjfBiP2AYgB/b1xc6E0iHyMyDN9RZtMXTN4BnOVHkvL8o5X6W9t9vrUwQIQP9fyRqA2uTmGcAfEzklaxHqqoQEK36fupdmXO/ph+JDBqauBgappeWNB6X9MM2u5S30HANIVRiTK7u4OoxH5M67FCmjQUHJEoYqjmN/oxnRZ5SbXZxzzChk6HOI6+RKYb82veWw3UZ59pP3t+1eeSY/0ifkXXkqs6sqvwMiih4QgjegrkBuXKI3L5/ld+AGvkmcKuaMvBMDfVsn5JZEjLFCHDp5/hFu4awBnK6di23c+ziI9T73xFOIMjpHMnZsBndYewlMI4/B/Eh/XZ6ktylXdUEfYe24XvGb2f1xVX3QKODQecZQosVf5wpBiH8sT86Pceqb9cbS2VHR1a4u6sOS9XS6RdoXFLIpmj/X7OGbPB8f2AY8e+LKAK43radHyUFYQbiD59kPRqwjhvXyRD2sq5pAVlQ2JifMC5W3VBh7wZwTgiVTeP2sfCcEJgYpJF+zMprXjsXE7l5ReZnfVI3tM/Vx1Bpi8spESR0V1ip1kSh/dImnJlmJSxoXsDE/BJHWo7GLb6xKuZ4ZjReAC5BcbT365Y4fVtjFC44js3merwyCJEURPXPC6KOChgxVmvEd7g2CII5jL6+nhJjE0HcNEQAc6Kkj4n4PN0+RJPe8A4RWrM7QMlVlRkV1kKUn7hzljvW9TTasKA4NY/H0SRzp+p9EYtcJ/NXDUbpR9bcx22ZZrapfTN3cP1LSt9DbaiQUAETGXD1OkFU1DqHVgq9/XjkO9caYgvA8nfIuS0m/G+T5500g3fxKsphb6yc6tvx7875qhJ0hC3+x7HAWeqxf6nCnJMNx2KkkyYAfQ2iTzj/+EpLlQyu5kQMOs6Oi1fN0VQjbB7remaDVRNKp/ydMYngukQeycgHn+RHb9vbcNpJhge6Dab/9iv5GKY3NQI5N+101JgD71QnyVVxC+t6COlUdtMl5YrpJAjO/98L4FnIGfSin2gtgQUH4DdM2B/HxcOtMfUF+d9VfMsTKEYSkOheuYYwlriGIZXeUj0w/9aVBfo3sGVmIi6pG9R+DumeiyJysZdl3JbA+hJ6hm8mXhTwdw9MunnYCM59UtHbIgDB2YYzbQz1i0JajNdmUGhHYMTtujinJyecmtXAJ+W+iI39xh4/VHGvgv0WihCPxPi4iT50j1g/SZ9qi/v+i+GeHHoh2uZ4UboJpYPjyCbxLzqxSZ2AJ3FO7yc1HulsfJrwz++aIUsJgCbMwRolRjwATaUG2nZksXOHtqvqx8jN8IqbvdbCk1ZV5GiBCJ4TTouDvRdVAD1K1wcuTOuHDnYwYT9z0iPB2NPa5SRHiN86eNbwSwld0YwKdSVZuVX0TzMuneLdIbD0+SLc1B0Xe0qjKbdDd6gMua480BFUJTGTKk8jGovqIAQVwfSr9YAI+4jjfiTB4WEMxDgK5S9MMClgoh0sjJ9vH+ZnX+10VSJlSOKobyp5XNVvvp7iNOSi6q2dVJIN801ACKF3LpBNnRfeWv9KltDRa/XCAQYoZpughMKs5y/xOV24MErum52mthQbR9PTIa4QO80Mf6E3btRuFosEdESP3a/tshL5mVbySBh/8zPAGeSZRG/N0wA+wYBkw8eu2ob2dRIWYfJ0Tzi2wNfSj8TpSH2Eb4jgKNUqqfVgOHwcsxDPCzuB0aZGVBCE6ozUlgtxmGGlfIQj7Pz1B0CgRUGSH1I1uJrc1FAOHxy0lmY1k4bNo3QXSN63X527pZMH3/nXr2CNM2uA4Jy1m+utEuXHKkPHdXh6cqMUpsrxN/zmt+U0hLmBQsmUNlgDPAN3O9NdnQHHk68UMWX1+Wyu80ugC9G98K9iNBZSF8iP85PJwUcWooasIzEOdwYcuWnN30wBTJ/Tmc6E9BjAf6i53ATTTL042yZaUPaAfQiNdjN1AXLdH2Xb9BTqsSY7JJ7aLjgCf7UmoiZ/Eu7sbvs5uvQbzS9SaQob7v88sLYVNRwPSSXYgCbUTAIkLG62siAutaQB/EsPixomyujuwmMEbazZQD0ttleDnGwnHNsLEfD31mNXu6nOahuS8akGuxM/SPG3ouOBj9lGq7fClbFkwmtns/XesqhmY+UnsUBV3wogkyS9qROFp1hkFosQ5PptWoe9aUJWTim4WnM61Y4cZonDXD8AbAy5u9HTZmNHxiR+1yypf/Xy+kYc/WGGxMWEVFUfB105WUGs5ffDDgO0hrguM3zR7Ss9fU4RDv52Tf53vPmfJ3+m+PIOHGuf2HhDsf3ZQHUOJuB2EeLjXO7ob9VPk7vWV0HlMZwrQddKDuup5JOimamY4jEu9uBaILBir3O93Loz2d059WNFkSUOGlpeoiF4z8CaSCTDXV6YlD7hHudGJofB25/wzxFO1dW4Z6XGMA2cC3ECIxJobFv9AVPiuAiX8YSWiYGiJS+SblcATEqqhkKo+p5E+F80UzXdToM1h5LhtXrH5NdkgbWyH2eYR3mm/JS97mastRcNN2z8UCsNVMxHbnccbDVY4PVSXXCnWPp9GCzRaieZfZnHgUkhzFnaW2jSbiyFeRqW545iahnEouKwyu29drPD2s7TEYg1txdMgM4SobS7TVF4Scr317QqvxafQVyvQMsOe46g1g8+6i0HXTeX/gopRb1d0QNMWDXGEJko6/MY8Tlpng45QClrqoGA12RpH/M0I114VCfH2yCczHt93zf4thpr9O5eaU8yIrXuBzQD1Ndrd0aTskapdv878K2Gu5gjLsBbjKFxmIUx6vex4MOzYerADJVJ3ofdRDbdRQ6w8FZpsvMVCtZPmWt8er/cqQ++0d9D8fiyLJ8unrZ+gFCUB0ZUyO0y1V68Sqt+e1AE12ecKap9dRFT+t+BpqbwyY6PnSsiI6poZUOlKnQtO21ylIMi6p59FoQDli/tg7P4rwCQIzri9PUzcCdh0W+/xCaqxuWrP00dUZAar+vOv1BbRFfQkA6O/+zeDGkFoR797ZHChcPtGrRhPZONujLxui99zqd7LRy20aMBz6hyTRYZhmxgIHuunzV6MbTSB5D7i9LrlHZJv7nua7vHMmK5oqPrOJqPojJYb5fWpknt3I9QRiblTnc1GC4d0CkhMM/16SijcHSd5xAtWoEhZNTwsXCSsaTlkMo/PibDXuu2ovGbPyWPB77fl4KzIb79+PCc6QPTpM8avIqrHozigCTjfqS/CAJLEFj4RKswnN2gnw7hhqHEVisvXEHXVqAf0D842IcSkqQw1GMAnLNI2SauLRRTf8K2CtEUoXBbo1ydgx7uX4pn69PvVp3vAYbz8se25pZ4ajqNbEoJ1R+WiPPwpmZAFkrP1lpghxpi4WA6wVpkQYtr4QSAX2E9VXLwINjSRiUYhXMCNoMrLXHNf0+eSnLwBA63y7mJIVIEB4Wb2lZMAdDtgZ4CWroayeSsxUGVQ/Ipl8y2VHZRfYRfH/TbcxDoL1ySezJMpU3JQ4zzHdiE+egPoOUX7ivdpunQST9awxkuYZ3w7w78H8aY7ryK5cm9JzQjYgvBYiPe9/dARjgMwgiyBnungHlBe4wym7pcluKeYdcxXBe/AAigLbKZ06JwBCr2ANtDVjJ71qHm+QEef3q6C/DMzuWdbxmDcNMAN/QFf2tsqIZYqnaq3cUBaz1XNfn4hnXbwyrWPcbOgj7jycBtdFaSbJ/WAWkKpu2hIk8J7wWHjET4zpmzsz+S2DvpEzuG0/SC0dRtsjETdZGwOoAChFo9wu0MzFnJpcoM5Qzj+I063hhLeSIdnR0PKu4/E+4gNghEZAL/VtZj+irZctWcto7MqUEk6AkQfqTjRcyWZ7asdcZ3vOdANFWAsG/97yxOFZnhCpR4hohWDrPF12DiEP+4YBmKMcjrarHKFKMi+gbZ21xhUlpHnkaB2vr81NbZiErtHW7Wb3A18LjMi1z6zpppgnNmBcrLQ/9vn93FB/JdXWYtPJsGTPc9pk1ymJfiOEtVBi8p727NeKSiCzISmmUoNc+vkVaN+nUQTZIKaHofMnMU3xj0EfYxeiLKRzuNnPn7aM6OdfSsMMnSCyTJRfFfDp36hNk2kzq984uEA8lwa/MU1p+cn4WLhsrrXqAtavzHOXCFIiCzmU0/oHj/gmF+1Ivmiq4qfPyh6Wek/y7dzVUMuCOH7MaZyVA1GjuVF8Eo8HZGx3MSwxk2GWw2O8gBFQnOEloACMecrEuo9hzxxgLUkKMN0EeanKciPJGB2nINxJzBJ7Kj2bQOXJg9vRPvPlwU3SQA+fSv9Lfdma2mWXcqCQWVmqLJQFF600km+d2CEHRhqElr2SDrwn1CYenxg3LVkrVCdMLBTx6kziXL6Dkfh6GqVZTaWKGNfqxhR1h94k6K1k5LHemVHmA5A1NjZJNlNb3DJqxfKqBV+9EGGT6msNUj0bkKlVXTCf120iIgEMkUttbwx/I0MRZe+jecasyT8sVQkn1lue0pglUMudl40lVN0IDJlxBIzQ60nYBmj/Bpb3BEzRabnrHPvqMtdhBN3IvRpnWj+iMURyJirAdhT6QNzcXEweVtnHOipXWKqqgomVSezbXF70OS4epu38s0d9ehEJu39UTjc9X2LJ2nT6nDNprvue5zfLSGnsVraZlCWyOCMxqBChRGRDwk6rK+C4yFiYJGf9kCF53EjGSZlmY83eP01O+2udyI22WgKlGyy3SAPpRF/UlFBzS7bulKUyYidFN0D/t28xK9z4jnq50c3M/JfyRp5hBzRTapMpTRazZEctvin42voJAmARbaGHp1wQCipr6IJANAzbqrB6QwCq4EVjRq1Yvur+IsmVSXlGVl4qq9J3nrfoxCIu5NE5eM0j6W0tXLbkYjrpvptEfgbLLNZIQ/jlUXBvocZOHd3oqSYmfarDGW/MODpbQ6a4trTCDjHf6urbVJE/bGUZnSWczVso/sESBRkgQjpkCV2qjQmyCHw8s5KbKUQB29qwc+OswF0iO8YAhzOY2st8GZuoGrTiHNlu6Bshl6X6Nfq0Z6ST/Xtd2/1EP7Xf1hgn/u006RFEGJ90Oa6x28MjRkZ9W8JU2kKV5sgzcT2/p2j9objv1nEJ7UzRdyYghs0+LjnEnrfBn/fNy1/jLs1yQPsyAlLF+djVBN+oFMV8yRuK6PJkumbQHtjbsdKf+0ZCZ9xQqVlZUznt8vKE6zcLzKpg7y3fpJQqyBLKYYTeSLNf+4Cgz1IGSumEnA3obNZoEU5lgeZkZsZXJRdWdxKUjjEXXkxb57rVFcAkL71NHTs98AZ0qlYEUN5CFb7Eo1M4f3l815iHvD8Mze66CeyYT49qA72O+3b5mP8pBSTyygmFZKgkZuZFDXjhzvyex/Yw+YQEA7VmORKvcdgGj+i8WNdqfsyLwc/bgyId6qVEOGu4645FX4TV2b0mg6LkhoPt+PE5X1WMk2sre/Y3cMevBRyZ5oVQZ6i10KnDK+WzKF/W8WaJO4Hwhf239ByiDrBIePFNwM3IuMFAP1MNeIMNLo2NWowuk0M7ZHhp29D1JK6JKoE76dDBJKC34ERV3zmTEIp/mmj3Lqq5qRRXhkECGytVuUM7PGDYUc9Ri1KSIik++xlIDl/vrUIBTZXtaKJlPf8yGNfwlNBmApYeHz098XV7mDPhRT+MEqCrHjcUjsuyQWLfCzSCY6jp75Fx1H03/RE+uycVNY+sOzJQgh4WqAXLHLBfbfQfEdSI4rer4cPo0yh3Q6rr9SlG83u6x+VUfls67ZN1MPorS+mNs/6syjKA8axp101ILHwxJLytt/bWv6cO0C3m8Fr5aMKJyQWSg/1SNEhOHgIpGpNhM03xULf7XEGXM6WISvlgty0xciaWy+K63TsLEZZBEznp5MwfUw5YmULnpU83UIliuCAs0/HKjVeqNebpx6LGGk0YVSbfkjpu+aEy8iWyQaNcJDhoE6gl10RsRdI7mrVfXHcpSHkSCfw9SsVJLbCPZrlQaIPBnT+jrtEavIwrmCloZYjFja7zDuTvkIVEWTLboJZmmgYKrS7bW56PPfdxUmhRNvjbok0ZXE9j7ySYEOelVQ6EaytJZ44fPP/qRzQUqUN4X5YK6mRx83zJbqL/8OlOM2pC5K+k6OYLA8k9TlwbT8kUas+lA78JnzF1ZfCUDbOGdbjKeT6a7Ehk0kVrhRLsCRK4BkctXTfLB9k/YKBt9b7f8DAMrUTYbi1l4XvHlIAh4xVybuCmJREhYSDkLhvL0k9Iom0ryHtREWpzi9OBAlidJR18Za/c3Pv7zDwZwGYHRG+3v/GGTcZMH4BBDe4hTROewgfHVdHcLGc+ioCids0VpBkw0aXd+OcEdI2k6I0Azmh4AfQverqzwdzwdgg2DZmZ9EkAlLbZv56i3YNhAZ3subMsPlTc7d37yuesZMOY9Z1EilurZBHM51TBnELJI0pU/9yEnViMBa7nKPlSvE7zVMiiDTiWJidZcpY97F97xXrLJ7QsbKHQDXzNxFndN2RZkvIFmNtBQQa0LPBuhQHqwYMfd7hjAlEiuF6GAXm+3bJcO1XxSO9UtVvzAGaWEM7PQQI0Vn0jWLodNHcHWZ30cYbeuwr2lA3MQXiMZ5JphSwf9aDGbPprsK9IDM06xQcSPBr5XeZAqClOe5CrOABJPmPlhKyMPVpBWIWHngTaMHlSFkHtTBKfpKC2PflZAPs+DmEceg51wva9FZESK3AGJGNTZYBpFiK13rKkD2fJIp28IRfwnVtbM0GwYIisvDPE5BLnpT9yFwZm9EcmdZtvS2Wc2aLN9asET0cO9DTLKgumuXx50x40zwgM3Qn4zWHR/ouV0NrmcDNTUiEsXGBa8h/FfyXhF4LWP2j8S93Mkh4swEw73kGj3PqwQW4basUiIj8IVYMLgsRbjJ/gqQWGuXzxNrTLiEycIQG2+qGEZESxr8cBuhvb5s8SiIjh1XFdUDTrHmCigp9gaMDudwFI2fs/si2HFjj+By4LxvJAYesDfEHu5RWltBdd8DpfNRk7q+8CbMhCERfSo0G2Khd0iYUHKgXGpdjb/90WrpIuxb0j7CE3GdMmNeOvdL4gmqjvMZugCtyTxN30C6OKICGd3tFdkyjlKSuAswUJUoOrHsYLVZHE7CZ+o38Zr4APV/nF+O28W7imuOuUAybCKhsTGb2lYWvwDBF+S+cBy4A2SehHqJanQ1Yudg3+/l8YckOkrzPKI5oMrCdKb0jHD72vYA+s4hU8en1c54sKkKFrTbleaFWBH/tPWGSyef0a5fN6hWrtAylAr7LU/OS8uHMn/o7XDw5gAuU1cDFhFHX2m0CJBuTh4AVN74D0HE/a4d+1DdP8lltMDmf8KCmKPtKI+yyHw09Ck+t2/ijLeEeES5xZJUx/uS8QEghsnC+FnDfHsxzI6rAvVVfeou8QWmZQqiI9hmIBsuidDvfmro7o0By3P27+d6Zfeiy+QmK8Y167lEcxvrSTZX5e2Ins0NCZm0jq4GHWmCPJqwoGK4uK5gVvm+VLdglrCwbjv7YkuuYpfOaPJDXcIcav36RI3F8f6VAknDP6msF+zblcraW0+zK/v9G5p1q2h/UT+zEw+PcS8Iown9Pn22viSZuhE+L7RUwCu4E2XFzG0VN1BM6tfm4DbyoKM2CqW4QJ14NO31SzE6N+t+JfVOcJLDwqGPw/KuCaxJVtQ6/LhRkKDnETqhPqEJqj19o7rLI//Jz7AVhZig4RIrfLZMTY/QfaC0awkPygOjDAENFHGyJtpswZW6UTaTSznPoF1FmC+K4YYho/I2kTIhb/ZUYvzov1wPz+l704tQY1/Q4dZYiJdesLKbkWYtAjnxw1FjV02QHt7GZ7WAlNX74vY+CPlKl9+GsAJCbdOrjh8G0QWh2za4xz2/s5pMxl3PgoMkdGvhXM6w513iWV8E0P+DM8Zk9x7rYM1eIukRKY1gtJ9umev0R+WLqehIMzaa1pPsJshX4ZLgyEsFQRUAxUz29gQQS1leZrnNpyJOeLAzgaNQq7yqoR9OYJcZEvATnHCEUWGqEMb8QcE1J7+Ey9/LjdcJjGiec31c7M6m1UmVYoQW+9bn6cC7S1qBGaT1w8rzLNLRawvGUFXlTYVyNMrCHrteQCS0CgqMPrYfBrl80FLESNW09c0st8hTnPTO0RVMArtA0fdeS0xDMhDd2Pzi+wBDXwm8Isd9ZJURk1w9xlVhBESMBZPRAl8ZCi05RjbABw7CCInQmq2uvKQRo3VhhvNLHi/8JSuKepzJZjeeZIDlF44gdTmuvXDw+2auy1Wa8Zn5PBKdpllFnkOEt6U66nl0yStqH+hXDMWIpELpnJPCYk9YwabEOaIYPWS9mXBzeQWCi3KYAwbUkOQFPtFbqylC8Ui8dHlQBzbahlK1uku9vtziX8i8wAIswQLY7WB5V2Q1EdHz5HXA1lOdCQpVSd1lVg/5zwzqYZfcrT3oHk9Bo8uFQH5ftZUZpLzxF3oU7/AYZWqLeZjNqIremypW8qCxwDL7t3d7cOUAzo6r24DnhfIpj4E3N1jdPrcSbO0hGFwJCOQ/9uZDF0IkvdWWl1VsfO0IRJyuB483CnX0rIhRHO63+FlOnhBqEKEL2h0ju7QG6IrbPGodHsjzLZINuXUiAqxs3UHul13qxOoEH+ngw5x7ylQZ5iLWHrNTvMKGGZ6kvoC9h0sJobZPIJTLCV+nFRkH2S2HnhHvuFm65VWme/vvC3+beX+4ovqhZ9jBivhS2Pu/owd8d2yonobXrcnC/i3GscZAfgySoN3WFcRILVZCt0kYkl/Y28Zy+liNAb+GQvoPkuS/xgyQ0oGJ86dm0kRmoz4aNCGCvNvnW4tr4UTaOIXEdPiXramWqpHazQG0daUqOcIdDg/xTefO+w1P+k2WtjdS79fNU4TgVEd17Dx8Ma5txYG1fGzua1j7m6Z+tnXdKW79OFQYsL2kJh0e4MSwNLC7ja31SrFlvyGNZUd2QNJV28Avmn2noP/fVKWTKm29Yf9jrbSXcvc6uHBD+4/f2Akspgo4JNa2Gq/39PL2Wgc5/17zhCCtGCYSZpUDEzs4jP9+yAG/VOOOO5EyWFrPpUSYB1Qv5btQz9LBNGAeosWHzPZEVJXvo1A34YMkg+PMuuewdBcBFOSY7ancri91g+RA2o2Lj2ddMvxA/QqyQS5XNy3qc8D6m6ivopGkKyJLvd+k3+GSO14L/76m/Pc+gi0rSzzcpCSxbDGtxopm1RiwCK4hBkgrexVw9Lyjw7bGGp3DM+IGREE+uV8k7BTg5lP8DekMM9xAIiemlhkqFbTYMvmLfaS3OaDVCoeyJxLu5Plg/zd/8jVsYY2376tCQZGNdqU3zSt6Cmbc51f+jLiMc3YxAszuAlsYr3t2k/HSu7RHjAGGfax8mh+B8/B7BlKS2cegaUU2J0dWgoupBjLT1E/AbvDutYhHatxXAgsp2BKYLsXsClbwwLEj43+0I7jcebu1RczWWqNOkrf07+4che1mfcg8qjtebybGaA5EFk/QwcVAHj+EkNS46v/NoYWo8gcTUdGeOTbOjyjIrSjRULAOOXGNhRRjSGgTx9DjTNd7FebhJtZWAHWg57UIzu4L0UuCD/Zturhg/ZkXHTUaM8u13XT/9IkwP02qrAIhi5/r9F1tykfzZtD34VUZ4FqRA4ICQzxlUVGCOea6kfm2uvywGprqZXoPEVdNTjY3vohtYUU3YkAwDWKdH5kYHPj25g6GHey9yhHEk7waFPxZTT6ah2KX2tvM/VAz1QsDUH1WMM9E02NW27sJGxLgyM4kucwcqccT5nzHt9DZDrgylP2DDz4Bcq4c+p//7ehzNdPD0dP0uGq3CKsQYlHgAO/ocEkef2SEopE+7bJxl5BqFYdgga0j7Fy/o2MpO3DcY605hpkU8T5kzJNAdFTm7knDBBcGFf3h0R9kteGKiUC6fvMx2xDUg1QSpbgnfyq4uEkgArh6nPMLGk7MpwpfCKjqlMjg3Q6ICqnK3CYGpxkO3ydnS3dW+wqGti92ayitYPvOSjPAB+12cPxoaXeh7Bv8II/swoHDc0s2kpv1NHdRp0Q0Z6vUljMxvKdcO7NCSA496m767xw5UER0yj5a6lsg2CYiw2IgE3/hVSL3yZhpyh8cG1Yioi9nSG8RyGpbabXQGHjOAPld0wjlz1K3FNeooewDPLPMhbcZcDibH+ThSbVBdHf0GZX4hzb8ckeGthWKrdvhQ7TD9zKbHALnePlOnCuWSo8f2VbqY82levZksWm/E8QvyVMneRuwmEWb2cfH+tn1tvpo+Dl/mu04Hs1wRWmd0l/vjjx8k1W8awdPt8vmvFlCcZgz5UAVUn2n4Y3FOmZNld1aKdEWgV0Jpc71VaKNV8WUNghw6Ip8eNnuDtKk5PsxtAVl4La4/mjuLkomv3RvPkyXoK7c2tDGjfyc6cxeziIF/iI6hoDP1Yy98/inxFON4gZFaKufytPeooNAf8mlnePpgqkjFHREywI7gTIyQe+NX5dsTZ3Nuog5++tbnmfoGWvR6bF7DBDwp5CmMlmK9IzRFJtpor6qXBlWHZUdpeEdr2oZLoa9tAJr05cTKSX7S7Zlz6WiFe1Ay3hzbWVOHpDQ9EKZ2NLp4448mo6EYIIGE7VtaB7i8Pn/tjqs6o2QQt7TGy5fnNBD2aw2brwG6G0Ruzsuh4icEgQ+qUfF6Dxz+y2azf+ducEet5x2BFor7wmvkoWNepurRbb3gFvBlFguBCf0FOkKrPPzGXu9En8jufXJSZArRA3oF6ksYQ6hSC2ou/Y95yLlmQY+E1/XawdC2fQzjYO8itLr1gyd8A86uthyJybRpxUimGpQyfbknATwEGtvbY8umi6/XAni4sYy3pyMhAVLfaIu4gExEgGUQf1Kj44rkhy2JlfvrDpgIkD/rdK00dwYNzG0d4M7dQ3zEGQZoIiwnBjTPEWR2o8/8c8o+apVsrHy3D9fIHP+mAWAU0+7SosN7ovTL96YyL/7vNQTQu/dsEKaItLYJneRUckpQzjyJwW/SH2/JDUQz+n8o4MgdZq9Qj+thl/kBVXUYWDunpug7VdK/184ie+tcZe3RPFQc+5dXU86E7mAyjb/Eq7PYITQCTtEUegA7SjbfNuS+imRrxjEVozzF61xiJgQZDEn0HAwL1GKP8qTdPBH9NoNKYfjKv4zerXXm7Y4Tmyog1zz612WhVPGQirSDBiuzH1vOX3PB1Pwu85lAvlq9MbTeE982SHfPWFyh3MlFnicpLOpAXOGvwL6rsaPrqXdQPiB7xc1T8FxrrAqXoHHLWjhj+uo7jXRrievOViq6EjQQCbfC4KfjIj4H02wnkf/h+ZY5MKJNHRq1txhYPDecTyD/dR6T9yhNfU2NE2DmFtkN2UB8lOqa3hCz8VnGZTcFIxsPa+O8NZtUobyc3UMTnoI8BjdRuBIbfPHOeRkE9lZxpfPqtoA9WNb4wu+cmSM6w8Fw0Wd71nJblJt2vQ+ztN4GXNqTce7ZvxXOcpRAAOeijwF50ERZaB3dPDVgKxPwiNXK3nFzlAbWWUaqWQGefYeP7tPjAV1B2Z59XO2KXe6Sichs08PNz69Hxyz2SGDnyBZBtAdCJoqI1VqYVCuJZRk56ytC1upU/qfhXPKkutX8x9llcIw1JiOS5YFEg/iDU5fjlw8+3/VS9qvmgEGXA6pbR+hQ+zEHAOUUcxZbfb+qLCukcPBVcg32QNkogf5OSkIlInNb6ustNYs6Nge4q4ABlT9PJohg73q2MmZRfX9RZ0770HQPXc6Zgw/R6iIdeCBIEApnHunpYy4iUaWmdABZep3/CgzrDZban8KUKPVeqUDZBnilgtuAvPunBLIelLuGdQmiZg0bTyusHoj0t6wzIyE5LXbcqJNKIjpxpFNNwsE5Vl68vX33Lo2v0MOb6G9KYe4wt9+K2Il2uEzEstNwVt9w2/WxfxuE7EolxnHo7aJqUsEMYFm7nuH33n3OwvnCtjzOw74elSX7jr0Sfa4bvc0J6SrmvAcNeQPqB58OQmt9w3hpfPWqF666FjMgoDpjQxUdhM0hE5sKA26N/LxDr9FFV1iIOOi2wSzwk8YqCfiLimJ/8zJ60sN0RRXQomovAN9nDmPVTJDbJu96IEioZcSXobZYOEPPAIMXDlG0ooTNH8rBMqF53nufCxvwPrSLhBR5gTD/dSgVG62pp9fOVImD0d7fK86KxekE11VEYm93zA1RuDHd0hOxv/GyDCIdb9/4NhNdN6jquhC+pbgQl7zPT81wD3rVCOVQczLlFCe+8W6yNq8OCl/Dg/knPanaUsyG2/qCdCXpSnrmhBvy6YsDOVtwvlbkPIt9xGzgC3OBl9jSpIIrVgseRrNgX9CGAZWH67Bnw8NKU6lCBQo74oLARtln4GlifDZeqtP9uuXsTtXg7SY6iHrm5N2ceI9fkq1Mlq4uI9EoEcKFfuHkljuLUpPGjB4ee//eAfsZHAfkZ8ioiRr6WR8ybdXwHkhjfuFypOP/8efVhxcd9ifmki0JujDF1nK7PHt8wgcHAqB3KXqv52MzP3pgr6QLa3B1fc6Y3mA+CyrZXun6xs5a05vf/vorW/+xCzK05qt+ZDxEhkPGdDaGRkz2fHVM2M3ZmxgoLUS7DS1HuEdafuLsimxFjFk/LIu6yea6EFYDxd3Fzd+GIMuX8fk1Tpfwm41rL7zrKKeX9nnq3YR6UsHRkd4x+oCpxEYhkx1Savo4Do1BIEe5pK3lF1huB0aNLY74XRs7nWf3GEhEmOAor1Hw/U2e/TAZxjvYACxZT8/sfJG79dbtJD0GvixXoiFXaqKPLb08UZYQ+3VnED7s/ZeJrtZ5vkQtN+aFi6rrkb6Tzc/XAEGtA9n3DSKcvhcDZMZFo+wN4do8uHSpRZPwb2ZMON6qWMKC72JoeixAVzYHbnozYZjBlr9rW0jIqmjJTF6UxuABcOoSW+UuN4TwUhgzYDn7omSWnuF09fUcUHziurnmCKgJ6xGOb3n86F5iFGipPJloeZVWD9GX/scYg2S/0Bek766PmHqKV+dSqLdldo3/JrqicKFeA6tzDV8iix+khO4XUOmseVH953cw2Pn0EC3wOHRqkh7l+oZyFa06eUzhfdFg4u9vfx1f8OvJ6E00yYiOo9ZE/6qXqa8YXweOnlUWnEjfPnsztjgAaQiAdcIQFjmjN+MsnQmrRFBzBtBHExpGlljYJ+CKwE0ovAMe+PgTuUf12xux53RWNbCLgQ2hH5t449S25Z3bLaIe9KGbp8Z/Kp3b+EEbxipL5ZrVebj7JA3WueofIrkP5k+AnEeNKOcD4eJos/OyEmSQCJlO4R35NOu/SUQjZYHLM8AREJq1bAtiWasHVjyHLA+1zyxjMhiLVfoe9HV9oDylu8by+ass6IKHZ3LcKsHGS8aUPAWzgvVMojRZpQcPyOsLFhD/naGaBrnjt5pgR9GKR8jfsPa03wJZWwbWMUkiCwOZUWcQlXv1DGOpfMm7PfUVV6nC+Mx5vnNFd4pSQNG4OyIh7tvVWzKdrsRiKIhoVzWhA28bPR8p1tslUj04PW4K0BIY6KCe11ngBA6AQifdbtpDIYqO9DHsNPGQTMHa2w79QnKDzPWGqVhkw9EOiaJBz381p54vFwtfTBzU7hRHc7zn/HvdISYo4ZPnteJNr1bYoNPoQ75Gg/71ZZCLB7UUkXL/II7wW5fEcU3VMAkujjitfA1pAGZ7ZVYE+u1IJ37rX6EYKaNelHGhqIPifEtf0krZh8CmV6cm8bRcl+MU82zo7yDovu99YPAmiiTUzo1r2+caeIdZJlyi4jGK8xnS3cGP+YjUj0vi0RnZ2cr+QhNeEruL1LyXfIviHnfhguiWIXKrLJ6+aqu2eh5c/uNsNExxrb2CDouO0dZdbrCXTSyJjDx7UvrGD8pwA3O8QBMmVVuFAPxb+owgPBZPRwMmQkkvEJVGnhrW1cqDx3o7WIIMz40NPJVBgHOwpi/UYgWn52D1rgpo33mj90AXB689/Dv6c="/>
  <p:tag name="MEKKO" val="MekkoChar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a2+Q9Woo+WrhNC1IhTR908/sGN9beiBJx7ZYeaOCr9JPN1QZnZ+zJIZLVo3YSvf/FmV344RGToyWSJsRGa4IZEuvTUud7Fmsv6Lr/hXXKcl0Bg3XPeKjmXnJWd2uM22cPEKvFEEKP/P1LZvCfrol3pKZ4/B7BbgnehyKUIUXQ5WooAWefQCScSWRGCckipcFRsOrn+vK8MK86PFchAsRLxlz0USbc9aUXaZBP98nj5Z+5FPELKLZ7FwZ8XQhplXej12S0d+NQSbPbeVh7WhIuvlupxzN9AYrVIT9Qgt5Mx9JmaFf0kJSEgKeStvLDxGQenRLfD9AFBzIfJ2yuKcuru272tzP8wPmziygsydrKqju56aTtW3JiAMpCqXYTXukM2e3/leeJcL4eMHzsWWGqHedHFLYA3hfTXZvUiuJT+/MPViuzQBo+6aNJF5a9PcOYNlRX7UAa3eA+YUXkGKyx6UiukQSDAn8DgcqUeDmcz5+yDlyMiTxLqUOKUumOsTr3rv4wOTgkjXL3GJkaIP5A+RP6Yt+5/qaX/XFuhcFBTpn4y2hcsXGqApZrfrv9HefKGCGfSRTfrXdJc72elkbx1N7Iy0MuQabdoEEWPyUXAqdrdgBng6r9IudCmz6EIQQXUQ5gnirlcJBatEpQgzT3kOwa8LaZSLAQYkT10pX9MVAZBT32KYKYvYcv9NokMf51yrdqlMhkTnC/Q6QlJ39a3+tR8ljiyjkXW8JWwXiSNdhDkpEkN5e+uTbRswEpUBc0gQUYMOeQDcyB1GfFM9I4gqNLS1kj3GVYozT6WRzqGQwOI9o8JsOfrzcihFmdrrLTfm8mVzScrTJBhkVJHO8QKwrRNZNbKH7xHmUP0QfdPJM+sQ+3Qy7GRQZ8/rLKyggQUwslviLET/bXqCUZClDLhgztY5JHvtAkjl/DLfe2JbL7GTphM0eWfusZMOzrqjnvf6036RunRwvrQzDkQCd7kq2SF1eurf8dGjZ2mvkCTrVGUNGaAMWwco9I7BQNUc/XP0fF9pfhh1lp16kS1tukSlfrEJ/HJYQSFiPcRTUTF4khZmmAVHVezn81+MNRtH59YjdGi7UJ2dTbXN4cs9XIJGWI1uQ0ZRK+7VUdV0rTFBqexURx3+jg5SnhBr+yHGyQAEerTTRZ6lnBuOfKU27d/mPKye+nzHqpV/w/B4/Ke3pn9U/gAwvBf81h/Lii7EKmCwqirWByIP/O6N+bY+o2MOJBYo/A1Tu1WnoWLlMIvzueOSK7nEzIU/T25CB3NL227h1tjudekxWYj+0xYeIAq2nO4I2FxNtTmq7ISiYCOIRvdwu+8szzte5DN9OFHvgyFYHM1fGKHrhaB4kpXoRj0LisoLGx0vHSQS82VWZBwGzEywl7mh+rOj5ik1GZ6+cW57gmKBd7eRXWsbW5u5POR+m5WzVJ5/jnp7UOX8h56PDif2QzCOJyxt2cQfptGLFIFDtz9qoDgGINGCx9j9Q3A4rozVT044m/OFCWBm8pxFNqdvehe6JbtJ243XrPcBkugdGk5io3dTzZHckV9rDW5/ZZ9DmO2ufSSgQMzJrIudLVr4AmKcZeO0MUnXxR3Zdr5+9u3iwjX2YLSG6KQsL5vA9F6kCcSbt9j4xM9LwBMd329FoSYnDoh38wXDx0mE5J3Aj4glcQMM7JsPmrK7m5607hH1igeqL9FcED5O7xdcNfnXaVVdjki4GhDtbpbIPt6ErjAQDuqIa0NmUWQ57UGXWqyjAKAeSFDpa6EZJ40nJyv3cbdW4Erk+Rm3XJAkpaYzD9PhWajhMB52Nj+QcylesExeUFr/vr7WeAjbQNCWGMRmdJUKHPwKlJCDYsv9bAo0FEXEWY04WqgAo3hDpBIFlwmM5k3+jXNuXyqYIEQwjCJHOyE4Xc1HtbTSXDP5QVQhp2AWniw1+dKdggMh7Y3WBf8XtohRAWNbsZavSqRqkWQ5dDJzdPV8+Bw8xkEVJmcs0xSfL/AwcBlzDp+DonITe2FFWh/VWH4ZBRSk7Vcahxz3JuVM6NvTmZSPN7LwD4AIm0YQMcIE1e2IuRpw5XeKJ06rKs609lmwPsskiC6ZIIuU/XGj9VAULb/4ZL0dvDjKSXnI8OmSQd70+uKGlPcaFji34LuP0OtsVnsGWKtsPdlckmcqa1DIcxU+4BvR9L9N1zNLy76HN6CsKZPaJIU8J3zLlAgzYzKaNTXdc9Ixy4EGl7t7cBHsKP+3EQonczMs8cGc4GTTjXk4524OIHi9xDDwBFdAHRS8+UFFrHtxcyQvCcgRjJBr0qfy+PSCyyKdIMHD+azkdy+7UaCgmfw1x7U8rKhTLzZCBP4NpFy+6bninLQEj7JplA4Mw6FjEFh+4X4QRPlDa+JF/yDCLXiU7F2jBYoFLswtAgK+kBcH7mnlGFG6UAj0/fKIpBvJ/+FNKWgYbxGAayBqcX4jcCpHxNN3rx4aQj2s3T4yDNOAaFIMRC7aELoeBqlPM0bnuhAWdrrTE7lTOm0XrzO0gRWlFH8uLhlIQkTlZ8c0/uldHLar7b14152YHjkd4Jys5OOF7NojFNUOiITIGacVLV69Ku8ruSiobvecfPnG4U/syvskBqocmY6v0joTnvMGU2nikLyRQMhtgkLAiC3h/V2EEsiBN8joSyxcveObupN9zKBP4sCduREaZD1NALhzKGF7JpLbGP7okctXtaLNFrzePd4BWRBhPgPsRNPtUPHcd47952KDipEMQOVCfslZykD27Z9PhZ62WZdCdEuM3gcBmBZ6gw8D0BCvmRdpHk4wuI3dywyNiZBZXu3sTiDE7/1TzeTUWHj+38ujsFkgn4p+W98XaqSnIamc8tKzVrITOEipJ8xNwKqa8mjjlujOVBa/afyzCuim0FVHfnGLulmw+7EC2+uF+9lMjdlD4E/cZGtSF/zEY6WUoXIs//bVd8SpktCxmCyB2jBWT5ZVDtmukmYNDNQ2SjL5T1B4azwG2Nkfu1KRH2tuP390yZp9BdKGY69ghc1/O92ZCtdkPjwDmmzfvDo2rmooDFAQ37AIbPLJ+DNqKFx+Pe/q5hW/lN+5kvzQg1OK6JgIfGrSuNwPDa3NzHibZN6SKXdZVTFx5tflqNPQZv9A8E3ihFxS62cYQjH0Ip1Jwbp9QggPsD/XeZn/f/NGjhs3Y2YXvq9LI35b8t6kY2G3e6XyeSOUDTa0gA57DUrzNkcUtvbJZIr1fkFCE5kZJHLVw4D0yn8tfbcQFFYOXzFwBXDRvM1zyvVLmOTDjHLoCE5BtCH2wiRI2IE7r6x8xjE+OaAwd0dTYYXCJajB5gIVhqpsh2z11Mr8BLJypFBgLxUXzTiEVJ8R9P0XwiSgqVFtPl2Jz8e0jgEDM1kAz3P9qn4OnOe6GYUHSCXku0Su0EekjYZI8dwf2Z8sXQ86oIZBvMUHmlUG5k03EI4reOnvGj5c+y4AvYMpmJpGshr1mrRff60cXRcLtL16HNlDZqY59ytMf7fL8PrfJPIA1hnpZc5RR+7JdWzpV20/5mLe5/XNheqfgU03ZYKfOyGn1qpsgjkNfnMBmo4kFJmN+oB/JUa9bhxIU7pRDuGGIFLoJk+QYv0NvuYhvWud0pmfwK5bMieDbRmK/RiErwKL5Gat1MZ9irORgElIbV0ONp+wgs0I4RDeB/6KBdAzW9uwJN9haYyMsUxOOwYtQ5kZT2D6F6i6CNZHsiLZEU8qZ+1amUr84stpsSAYfUQAnpshBORVf1f3BjhQnqUy1aR+Y2s6MolFVvBQaXU5XiPUHc6tZ5sTnAU8CBOTQVF8sO/5/FXJqKlpGJqst59RG3R6bE9zp5Eb2nQJDAvAwktUhscEpCbOw/HjevsCtoLgtdmORYPUYSiWrHWcey2pNlPwAW4N6wuvQq75i3yjenzCDI3C9Wx9J/wqA0S2dAehybFBUwzlt2qCgMyUbbOaNPHn4MIqZi1K2X8dZCsOO7TpVKEG/erWxI5gRR2WXPtjs54xbrd9eAxUX+tvAqmKWCTgXrqLlHUAhk4jqlLXbkutQ40GuLLD3scpqFufc70aDuKmliIQ5c20P3I/5Jx08q6Ygqd73ZjU60D0phNld8CH3UrZrJ8bByUr3BshtkZCCFVnGRfSqI0kb9gHb0Y7gkujmEUxUa6w2LJKMeEI80VJuJJHehy/DGPE6v+BOOxP8DlwcDbgQaOaG4LA3ca2QN61KsrsfgFpqG9uPpci6ocMgjA2iwKsrsUsOZJJy+SHXXP4+TBt2fAmcdxFfsbeR6epoOojYBoEICnNTh+clo9ewMbLKFfMmQMrvlM1TYr9xW3twIAb2pXgl+u3P8/rn5A/8m8DzL3LebMYhkhJlE7zdtWZk/RgFSacvhZMOjjtxfCB3OsAhVUQaPGwUfKrLATtjxERwMC3MAAfKjaizsxmOEDyeDtFbowMj2nVLH7mlWmzSsuYiqSXLpbEKsGVazpQ7Q8F0mYXjeixg0ZTU+fkOGwQfuRSpN3mN8QkmwxCa/gLnHQ574WtNqJkdQVC+PIn0uy1ge5nTTnAArG6yLgb4zkGE+7GuQHxSh+lPKiC6bfyriAFmELVO1MWEw5ML1853lsBUudBPt/m5lonV4OKWmuoG6oVDY/F2j7MxSSqGhATk076HF7UD4aBZGhk8oTFafXqjsWJAO0F011wlQT3+ytHfsL8+5+f7BfbK3qiUtCarB/g2/y9XkMwbRw8pGLYPnqBlLuNbfELP9kqdAbHLETdPSUGIqSJvXZ10wmiwDQdUA0K8J/kMfNWAoL2DUmDlIaIT70EX7urj1pACRGqYdQwF0jyXpyiYWouazpnqD3e3qIwmpy80UiOpMWSnq3Kb11MtNjdDqTCMQh3s/V4fYBxqPOm7pkeYH808nJd4G3ZNtOaRhKVZuojL/+hWxBcEIaqI6FSHxwl/Cx9GkY7t9bNBlx1bfHXsNwvLiTEX/ihbBfbjr9O6WvhNloqKs4Ifr+ZNc6DqLfGdCtkjlQMJJyXm55EHMS7Ns7sS5lx33JZb/eTRRDWh65S0SUsMLAkXvc5lwv8zVIikFItwXgbF//uL2pSzHHyEwj8Go4VRhNzc2duIREIaOsWwS0DFWUaSFbdR1+ahjhgVcRIf/QGtrtNdrtywxRP3rEDNNlvU5W48OMlrMZuGMK+3/ve3kG3puGGgRHVPIsm3GqQmRNL/W8EgXX2sVxdTQRuNwSjGzCrg/0XXUWMmdoxW9iSQ/VNXhxVl+Mymz8TTOR0eoyk89VUegoD2iQ6fp0CuIkuPHY08sQyQUclK8rBtYi3UhtZ+2h6xPPOLH96lkq9TXdOWlZ+C2NXtFoiM5dxKQTJOOY/63xCCjBaXNhDHuYRcLHcP0vQg7m/L0hxYuB/4enG3ZPjA5tK/JntIXeaqa4tBYfyqGb25+4CjdzUSDDUkCt6spety0fL2dvKHQqPtslAbRUO6u1TuE3Mgth+UbShH3fjp7W2Ez5mwrlhYTjLdle4OtObY2yw48/YQF6gtqZD26si9YrTVYFrwG5+2K9lRUUbpnzJ7a9hUtDjG+j3GJRbyf2wlEiAB4dkvroIOFyWGShk++37VbEyYvpN+5c9KJt8Q4phxiCxjzS6wFJZIWacAZpDYJ7Pl9ktjAEiMyp1cTqkv6plxLbrZgheNgo9DPjAnPDGc+jEFsm8BzP7OwnUYjoIdBeV2MgtKrt3LT5OSo+IQvep9y2vkWT0ahATYpRsYcjigVHxw3Axsp6qWrIufDXqVtcwzd5dUqJl4NAOPlUnprcvcAXy0+8oNQBxMdD5+PPQJ9Fx2WTPUnZPV5WV5whQnHE6NWcXJ+MJJUrw1eRj9R88IcbjN0DOZJ1wAuGEjHcGoT0CfzA851q5CXNMcD7SNbirUAujgQgwF0EsEbnYXKLocfj8dLgNNljr7IoSGh8TUBVbTkqAeEXfzvYOmp3vHliG7wZ2pAD25yGgMj7pQbyHQGVb8MBU4t5Urxhw9XGXx+EE3FVhhKZD7ic0AlBA7PUW50meeTaoW7C/2uBIhsCjVpA/zWDz5P9qUZsPNFF3HOWc+GjWIz/GDh9qP6BX8uAnzJiD6LQ1TUmPUEGYvFerbuYsJJsLhP2k42865VEwo3bLG0An+HcI147ek5fX0jEWokI6kjZ6o+joyHDuKwsCrIlqh58yQNrDqo8R8J3A08YDuoTZJY8McBL6JmWFuZLHFAIHZ0yKB+0JLgn7xrwZGXBgKXkOIGCGi83Xzkr2baeWJkd6HgBS98wblwOF4XPOKH6xpCB4GsYLn2Zy42YsDA+d4hhy5lKfib0chd3izOOnvahjYj24vl3pyM9bvqtczjNyjz2ZTIAEQgfPwaBB6N7KGpYVtx5TMMEkLb/Oct1Hbd+LuhDHG4W0meYlOiliuDSamu7kvoFQf5uj1w6D6jNb5iYQYmEFK+GztRN3b7N8jB2NSVpPT59Mg+nOscJ8+6spkpUxTtWko3LsDgpUK/HKyowq6Iguu1FyKP0v79fqxZVQrMBhGSXTCChKGbNc/4ViS21Ngfs4x6DucO8tDt0Ofw1fdhH238nnxQhjRWb8oHywrCkNOsl1AQonqKN65AzScfsjfCbRCD3eiqvH19zJHiZoiBt1ceNqu1HEsHj1h2taFvU04U9oRI7JjnlXjEn3geQK7TfIPC4fLXJFEmViJ1yvT5kQAIcnD39CI1P4vnASK5LeCrSUH2mpuEA9Y45yiE/MrxaIU4YHFjQ4L7FjoUNnoSYOH8FNEpGZAiwCvcouTxhrWVJxwPwHADmA86kKPpRoTO9vGI9gFy/7nJ4GaOyEek0ouTQ3zl0pVTwW2b8woW+G/m6STl79apCsPNGvnXbUZybUtaOEJuDZ+fftPbyy7v1nIC+ojlPFUinbo1S6+0EEsC5kYtp72Hi/qz32S6YCbZupjJEbe9TiRm0UhFeI8RAXIT3RRp918BbDpOAIChtV4dp+L8319NvkHPQRCzkgdtjmeTtO5+CADwoaRTb47gyzzZMCj8fYyZD3+oqMrlCjce840jo765gTrj2lFscPEuTMlPon4aENxRRRBHTO1N7rb/X9lkqt+vVxn0olbRZtL/5I2qg3MHRmJHCKdQHKdsfUYBlFY7NbPoeY4nQ0F0FDUElouRYOMoNjGwp2/CA3NphHZyJ9e5cXU/rRZfnSWbCZ8X5c8q/fEILS6328e3JHCnU+heSOLjzS6oLCSbzH4VJdG4zFf8N/Z7rRsXx3vYGUwUqoBzjjEYtscxUvg508LhKkdSrcQDVvK6+wS3dRdM8IhBXWyb2Ldj42g2Drk4NfmfmPHjJ+QD2LeRWXKe4fLvEFVn5yI0hC1sJq42/ISYAVDmiLVxae38AXq1cejxQZ2abdItufc9qyJPeQvFlGBoR6h4N7Z2tqB7ENjSS47am/oU1285WzDIYimwe6dHCNGlG90XiUbaBz79Yjwwwzp+gdFa+PWKnC4balxJ2qLysK8jXBI4Amc2i15ututl2JHbED2XR0FZjqWbriTpeYtb7UwK+PSI44erkKMMfDHGbgTRa+Naq6Ap3fXoJdg54xJlhT+g1h06ntuLuz9hdtHX+lcvPVycUrkBKFOVWDufnJnAWvpAd7E7gwYhmFdo/tLc5iKB5JZs4iX4CCOI/AWMndruzbcdA3gwSlbuzreDbTl4QOkLnhg+HrCYmKmCZBOBfhhN/Um0yx/3p7ysWUIRZAtQMAfuRHB7gnv1JDQilVbHcOrdppxYrTeIEMKZqhFnmeyVgWl+zqdVQNo8Y/kuF/oVN1bjw+gdRe+ND9A5pTu0rdxO0ngIQkdo4R2TSa59MlTdqdAuYEoQ8Qm10M+485UoJg4fWciVL/oBTWaBfH4j2CCZH/X7D518kUzXhe4uoifDAEYh1uYjflOK6KA88Lv4dLLbrOyAECoC1rNYme5phBRCGxNRkvMgH41VukGSTLSqEzthtQjkt8yUF/zWNSu8p/kbveWhlUng7H4//jV2HglP25k3lI3qfhbDHjNeNBGKEsICMhDZ7awKVkNceKi2q8+XcNG4+LXx67YdDec4vTZSAzbhHn+/UJe9TKSOXEYi2yMEZH4AxCKtfr2gVIOGD46Oo9PZZ2N09CjjKookQ56JrBDVRyXYCL6crDKXulvoSLmAcpT1AveLtUMfWGfZbUZO8Adju2zJH//+BG8/h2fV1bDHHxYk7ob4as702HqCyCbIxNGnW55uzyvdj1JGg5b8C/BzmvhS0aXC7JKoDQ7ogOUU1Oh7rscqOTecbiaOThYc9c90hm21+qUjo9agMj3GeN4twxCRfuR0V1aFEkjp4t8F1ZjdSqcW8vSkSlO8S4gwwcmYTllHXxWYsj3faa2TjRdfvWmn/o6M7HgDcERMwS+UOyj/MS3JiSrKHZxOEPHKv8NO7Q/1l06YWrZrIft3fRlHp9pha/DwmSsowepISNx8LE+Sk2F67sEPrPWakD0Zf5tqk22i2YTg+2TYH/rBi6ccDNlEfbxOape6PCJDPqrpImUaJ0asy1Meak2XtgzeZLFnsTIvcM85CtxAvYA0SPcAaWCNyGuG0F0DtY8mzeU0Xr2T3+NHUjqrRlx008ncWvz+CkO3Yn4pEPzkBGDdim97O2mzAPmZK7E3sNfH+sUxthpTZ5oPE8GlloOFvS6JFANs4Ba+bHZF4zQU/NgTL4pTtc2Y9YlxvHZSWXL0YJT9HMy2Jj5GLgTU4K4YM2bT+By0/KthTf3Umr4QQn8kvN1bR4zdOZiszexS6gpTWQbMHjntRd09PXaX3zzmEQ2cZ9DdjqIHSws0HEBTkjcL68Ecd6A5EKUlV81WilcV6Psl5cW3gEoa2Sa09tLCyx57is2CdnaVcB5tLlu/nAqriQ0LaiNKUMcZQhYyUlFtCgckhu3FV0/SzkUznY6+otI8mY3X3jvOSWtWtRUPa+kcM7QHdUE7e58Fw9F2z9NOVu9XNLs+3mkxIOh6CVmvqoBO7kVNLSuLgmrrOcvcqo48VrT9fEX4eqIqFXat4GAUIoQtG8luE6WyhcEX/Cmgl6/v1X3CNWg2sFi2xcfp1MvdRWcRewVtvfoHPirLkeLw5cd2WQEoZI4sVM/TtCv8OZbeMm80CDq763exFTYE6AcIH0YBC6N2xiziTo7HgGpNLavUeDTv2e+OhWtMmLCUduKNPEceFaxGONkgbjiJv/HW6EID2XsYPTAhCVmn/6MIFIOxJPme1E3GiIc1DkpP94tuK/Z4jPkqgLLyufWzIHAxbp+jsBu1zvZhJpeEv7qFgj4SPK0VIkiHA4MRMHvBxgqK0nHSzjlBz6TxL1uknF5SO/NzUlGznddl+DHODGOHJBYVOXHXWI+r4Qp9IyruaDVvqiAc/8xp1UACS2sHISwCPnjodDPiUI0vS6ZEXHTvLccPfkS3qlaC0oJFQeVPBiumm4+Uw3ArV3LFpgzYG089dprInxHeleE7DpzkR8OKucuUwo/ryqkZ3Zy8ziby10R7q/ZJ12WDCbDUOfMFMSREEHLIBYYpFZ5xzKmnkfz0zG4BKXOI7VeVFqNbFhPfM3/372eS/kxTh58smSSHyYXbuwkgB9U0sT/GDscdQqxDqHJq9b0lK+WFKnJT3ZLTNcIq23G9QMEP+HtvOsyULIErtNbqbp4Bt8lbjax0TkOYK5FbTrIwx1kQx+Lp+qJbtN5GkLXJxQ8pGLHx/y8jQrL8KbfXK6c6ZSUKRPvugQzf0EK0ywa4ePLLMusihAotfnLvc+XlhZHkpBjghvRllAtLIumoNodOiA+8KpUydYgnBvdne7vWzUkRDsVTubD/W1teOIbOrm0rKnkU9t2kRv43HQJn1nUDCjqrXeqkyNa6jn3rLtE62I/v9QyKQRMuocpDTIdceFbmwNaeH4TE7Alc/deYiwGvYvskc07/3BOaeiWHP6iLkFHPeS+IKyg4YJSGjxLE04TupVfKQlCQtYaZ1qh+603bhePqoWKW9z1nEqjsMYwygof3HOETnI9OLOLAzqt94IkgrAcSnCV9zMU4GG07N6ndHa8AIehYsoUGPn5ThWi4K8PFQiZQJrC4ZMqQRZChBcEyc0j9WOr4JXWrtlS/VelR0i3yH0BsFWZ/hzcL5gW9xgK9ulWMrCBUpAH7Ky6GfCHrLZtcdI4hhasb5zstDcjUZfnUJ5jo84h1hWXmCFSHLBKmGpyT27bSc1+vpLQqyWr6BNnY6MmxZjBhSFltXTlUtM2HCJLlG5HJpzc25n4KsVakRxe9km6DePAeUEHnbPPSpITz/lDXGLE/u6+/JelssIDyAWFuTHIQIOQd9yRkasj8onIkdI7+DNhypcpML6+6hDCzyD3MHJbk1io5H7TQFiaPiQG9NtaEo0MeuQuwJ201VsgtFFhByOTLOiEAlju42PEPiggPb9hVdtY6Y/XVfhOZtiC76gBZcAAtzdbRqzw1eg91q6Q6M69u+PJJFnAhSnCP4ZJdquzf2WDy4MQS+LNqmlHgjKBFdk1kx1nAoBYmA9OkPuKiwG5yLPA3ObxlmRHiF/zQROiVpiDXfSPMPfi2O6IsSKuPKVRsecKgNNltZh9zWBIG2OeuBuT5DdGt3QKWMCdOxLne0IM/F5t3j19pPT9w/gtMNW2Y9IJaTsEHEc7LWRlGADkDpKIVO0L1L93NiNuey7VjsYSbs+ti/Op49WjM2b/kz1Kda2ZuKxti/bDUlsDjAdOMbqBAtg6DOBYWwaDlQMXjz88cmtlOizHWB3bSgtju4FYauMtE3/BbSCiKCHGPRTR5X8bgqVNS29TepLOde20yTc4WzvTZZPzAt3fQdtU0HVK0UVsmVongl7upkDIs/J4KZMuEco7Pu/qsEFmRpUQHJ+TA6/fCVwcyQYADE7FQGo3J1wrjHh68vay2tLKMvHKFB4eIzZZVP5CR/RAjc6NxmW38Z6rHAHceblN543auMe8mmboTOKTK+KMLHC9g/87H+SOstXsjJxB5LNDiNx+3es71EaiQ/smqTN48MXRq0TK3c/4QxN150CgnMzxr2FbADx0wMGLGEYRtRQ5l0uQ4UmW84tYMflPpgb2EBBG0Grd7qHIK4Vcd6FbjxAzLjKFQnyhMW1jwVo1/RBBxspSIKvXZ+VV//q/ffsy5UDH9qk6OhMzNeYgrGcyFwGtQqAzSGLo9bRyg6Vx18FQgMtVZ79DyIx0snLMgMqbrYbfQbG0bCa0HgUPxfZ4rYvv3mkE8mv3cqIC9vzIgYMXYBrEfp8e6dnPdPa44cFPgMF5awYsThVjNE/iiMKE4uain0rucBSpRkhLRGT8gnlnxOGHO3J6vcrggCLk8O6DYb91MtyX4pwBEIrOObFpXAwYZOw2o6GQT0rdNVB4YpCCmo7HSdhPfPyxoQszwM+sYKYCE04Y9b/X8zTFOe1Jui9fma/voViWFynZAkbDBIYnBzo2Vm3jgYOkOCeg8tTMFiIBx8XWFisOmw/Y7vBH+HkeiTloxJ/TYcuHslMmiYgrEM1d1aNIdIvW5Bvnyo5IeffBTUUiaAjwzrwaWQqMVzETvKu55nuhTzR3qtN5BMI1PiBppQoOJNERGtXwBrSwdNSt6gt/plI4n6rpXfKsWN6YISYmvoqe9D6Lzo/jr81chfGjScLJDVpCqC9hgJFvbucvDFS+88Fo4mIOpe2mYiVfZyV+E0Gu/tEbLnyUQVAARgq9QIEySb06nFVOX8qaqHKNDubzeoAt4/ttJ+vQ571mtUkmLiBr702gusKOKdVuU6VaiYjQ3KP7DIL1KyKqgGcoigQ9ejJ9ql2Eej76tYX/q5bTFHbokJupXi7e+5ZKkFpa4g/KPJdcYizNGnGALYgDY0mMWuczq6pKvX7xXoFrnaIvDhjrrdTLY5WPu+E9WpUEmvEPRCxpX248CnOcB5U5iREYXKCZFL2oLodn5uierrxOXd7RSdA5zDctsGQr/n2o74tjouNXelL7wP8qozN48P35Zs0jR+hWqvIeV2/a7BpSEWQs4MA5gpbr/NeswV2BybsXWM9XwdCbSyq6x3b8BGcjP+pZ+ldwn9OcrdEAjfjnceSVcmPBLYxuCa7kKwcV3tGN2aE4+AqJkA1qyVOW9+HQhkcR0UObmXybFLurCGu4YbRdLAGkL5zHv7CrQJojs9M50JStEdyJMw9rmcn7t8ISs+MuUgXIA1GQ1svgCJ18FGEFkBrqnmen1sz0bVG+EB0A6lU+eVGIB5u5QJVujMe6m58LJzEVqkDsYM9LWgEmOeSmkd12YZvWqkvJqm3R5Yxn9cqe03A1iVc/I8Kddsa+vRbTNyxo3ZFLxiAdZk06pmjskFXLdY4auWCoWJdnCOWOVEMEEYsjVQAsdUBkL50SZQ52j2+5UioYIAOFNUjsPbPckjQhjKZx6S8gzuftVJfgqugDq0FnAQtJBGUXOF6cEjDjf9iey+BnnnKP5L3t8VYbzKvuzQtGUqCkA4ykRazlG+/8UtnMYprDJSapfhU7qkGblld7bTPd5A4Zf410lUm1SqHqIm9wI2p0pe6venMp+ptz0CLqVx6a+K5iyGah/y/NtD7ks+ePkXjpRaoCRZNXV8nskQMnnUNsM+1YR8IVfZa40irox0bj9YEJjXVc6isROFsExXTgsQxErcsJyh+v+UH6sxMFW5dLZKTrIpGyiavMEy6uVywxxouAnygES1UFiBQuNBU2w12Rev6PyO23x0Hw5UaUYP5DBZ4gPKmdTDXdnTYrdBVnwXj7NWNylGzM6WS9OIFS8o3XheFcBd3IMv0809Z0JvZ8hTbF/z7Y6jVfIW9I9QK4b6vm15XjdXxPwHjI5z1meuGcVDn0K6JlNhVkecgW0fQYWUKrO6UORrPt5tlOXO/QAVzWbsqoT4tynMVpFjE3pdHDpZRwpEigrd0e3J5Fi2rNUZiK37fTOOmAx0ia5cKOrBhpIJLAiJVSOyjPe32emgJ3DaszsgAhcrtjTsqpfIdz+DAHPRpZCIfVAfPcW47OWBGI8AMbhtxu1INmtdb77H4Oflk3IRSH3NAEZFI0FtsKX++5FHSyZdk7PbxEKLiHInFM4f37ppygmC6BUb1CS6yfsuNWfQihw8RllR+uLg22PABVe3+qB/NHIko+ZLejS3RtOp/EruwGcCVejHqLEiu297MG8d6zbxcXlIWurabOZ5yr/kaF6xJ9lurixjhPrTDH0OSK7G5FM5U3HmOruAjSL5EXElJTdTElhA8Auj4D1o7nERlruaS2F5lwty4XUjuVm7sZ9Or8maEi8c4q6oTHZo/mpjcLYqFNpWuAS3Nr/NWbnTFj8GQLq0D8WP596p8bCHqGw80CnQAOAbrbvucrG28sIRqnG79/EiH4v2yfUhhUSlKMRi+N92Bbsy4WzYKWRUMhRw/I2W+nl0pHpmLmIqky7IwlvUKQ1z7M3PUrdLiZKafEzOL2B9O+samInsCd4YuR0+YtjsTtXnCfErJqG7/g/wgkc4JbZJcmsJMF9H+00tptZr+yyIRWBwASHKxOiiUCIa3XgyKzDFZcV22ZOQAihil1FjyBiHodTxkjoNfx8LL965pRfLZpwfVR3s5h3/oIhbWPJ0eCrp64S/IaznR8Wt6kbYTWB+QEdNSpLD/5jd9Ut1Z9O1cju2liMYSUIb968PKkeEklm9X4XFymaOFvF+IU0oDCGQtH5Hq+GsM1itNI7KDXrbH1o5tjj1f6G90NwTEqasZ2Uwqjcn11OhGAzZiWnVy5sAXm8WRHqzQOwKhj1NmcCREdGiaJAV75diZtskhgPxIL2JBwYUQmUDb1GYLHtnF5g0ZRRIpPgz6Xgmo2aP8ER7Nn4KZpNcK1m/X33NfxiScMkiKt+Su7rv9XnLrWLpT8uxEKf/iV/4/AA45tC0qw9lVbJjDFW5W3IZyW1fcfnn5fh8nQ+kWsU6jhjrbPPlrCG+FplE9RBmwvdMPc2Eos13HSdX8xX1huIW1CIn+RheFU431bmkkElXxOj2CZ/iRTxmeWz7j48K21MmXAKE02UyuZZ05nI5pR8yVhOa+gfkok6ZdIWaAwf/nSKGDt2DfYI7uehxof5F03qHlxBLo0qcZcJdGxH6xcr3vJjqoAqmnjOvQ3JiRD5l3sCNX29ULO7xkteHCw5EI1xPT4CABsHfbq0c2wOCkmFKuEEqfrA5slD4Ryx7pR6kwhdkMz56I4Y3kWZPNLv9NSUOv7/ZwrDryYXWqzaShZqmNQc+721rwUAuah1PSn7J923Nq9T4JMtYwZ3xAGZ2NAr+Br8AL0PsfPDxMKc379EEXs3nkD5u2q21eQ4Rflc/y+et0/V/8yjqwwb5voxYbAygfBpn97IXTWL23bBS+F9TFfvYik5vqGQWfHYnqooHbDcGfCSm6ImtFt9Kbv7RbSKxD0h2DZB/GfXjjpvk3SL5CR3qG/VWePYxfz79kPFsfcDfwsNI78gqQJE3fbAugRMjFfCQQEuY9Gh/NPh4+2fipp/7z/AYaBeCqUWrLt+95F5W/I9HvzLjeQkJKUO+7hHPgYBUQkvrs71VB74S5p+51rjyKPjyRkROGqvEWu4bD8tWAdGscNtqb6sX4w5pV8Nxhv+kW4cKBkcjWFwkuSF6+veTmM1VggHjNoekLFTI0DyDE2iy7+y+lvPnUWVC0+lv/bIQqOXJnL3OZHI0NeOZcz0urNmLGQFT6li7VlkGc6PlkTjYda8N7DECBjMK+XczJ6rNUb0kbBaZ3Z0icBXlrm7YfNVKM95s1m1WFtXjPXupP/A2gb91ow8otuse42OJS1MmWythpy56br677PMyTSR7X/L69lZkG6Kl9wwJ7VY7Mc4hayYi3UdURaPrjNtQgH/rO5JET0rWFIMmm80ez2ejMG9OG47aI01W0tVrrWlYrDyl8CtDW7bbVAvwizktqPa+Ddes22U7rj3vk42r7+qVqOvdRpWW7ucw1wJMvC5huIya5YWSYh1MiLDoGeYI9lz0DWfCIg0ZkDGp2nEBU0JdzqKazLFWm7hsZcTnTlnTPy1DZnklwJ3CrX56lnV6NUArY14x+hV9C8/C6QqtwytPhhxIzmmKkyY8oWs34W4RIysL1w7R7BuTcIq+NO/n/Upk1CHwUTmplOEidB4p5l+C65sUiSRuUMKaiqBGRisVZsPGAOyyPU+/0gRkLFSvo2iasaKCqAKbQTnzj3SxCjOs9N83HTXtDxpuIH00XmU0o6oMhOjRWdwHl8Ip1WElRYWouZ5ZX+rBb/SqZxF2QfGNGvFsEqN/KsKqswkXzD8T3mDGeQnO6S4s+X1piD4GpW0B1hIonHChU3nqnHI2EaQvc+SEEHlHtqTjSiKRyPYkD+Decwhm9tWLl/wgPitL6a6FEY1slvqT2JxwHfZI9wtJkG/PEKb192TlZttkv4VuUzsqmeYuiLUS+xZGE3WDiKkDmGXgSWD0168ppmjoiHxHPysW02R8pEFq0IF2FIr8cq1kaTLYpYRvuJ40OUHmyA4USM9p2eIuGVxLyeUgGdj51okcvzPBdZgFclRbyBJnfBXYYdP8drlWiDNYMDC7X1gQrHs8oQbmN+koKWXlp+ekJA01W4t+E3QyXETXE8Ht+ZiTO5sibbkcQkzmHLP+nIGqG2dR0JRY6y6gOQ984dGThF4fDIU37yEbMwja+lz49Ko746aW+vOLi/DiOwTz0wzjChI4uPrLeR/5Cc3heCPL4cejg2OwkUdan8q7hGn0FSCN5QThZYdazx5dMJBxcqS0HGd1vqryjxiUShJvDMGSMHDHLdtacIRtYocZIRtq509mroGlg0yrx/xip6JKbONAvVZoblSQT+ocIqXNDoTTHsImMM0gsGyyQrEiRfZu4vw+KROHz1vUeY44zJsbtjh6c/gQKXyEDIByKTsGsUjv7m7t5o1COKCk+6+7iMegUj9AHrQ1sVbK23CgpCuw8CSxNib1jpdWTlbFucJhYpdtPSODQi2cju6u8XYVodyIDe0THXMlOpJAWjtuRNIhZnCDXgmWC7nWmDi9wlQHa0mB80bXxF7/EDfRnU64+BYTy9chmmkW3dvq7BHnXH/kRn3RAfNmqqduBDS4b1nECrfXTKIsUe1EEgc4tOHXRMQ11AwDbqr+8CyzghmhIZ8sIpEKz1lS/ow1B4EFlZKAgHbCJ07aBPPQx8CBFXMlM5NNjjIxOQ8iQohbcep+RdgGl2FockgSvPrHzOT13eg39m+sIbUFdxvguCA89+ceCpWrz5NdnyuSoiXfdTRBL42g9uwX/B0Ey8MCM6SVYrACmyhgeilODpWGcLF3NQyZUFv25ySmzPrK7v5kUBhCIcyQeL1t2LfKaY1ISiE2yCEdWCiEytesUbNZ834j/tua5G9AbMGa90yEYn6dSkPH+bVGHpzao9KVUdwH1LIEYP607r/ne8bx4NQQOVdHWw8QY3debNayjq18gAFzniFTSW1/+Et6IGfgPJ3ysQJEghQDDotY/AkVTZYSChz4FPT4pf+rM0TlkBABNViIBs9nYdyzAeSWWzuWh1mEeZw/WONEHEnat89gDyaRCv2TkyJh7gDIaKB65v+Ile01K46e6DattLXCTkaoGtrdBacnr8s5tBLC/ug0FFteJTOD1wQDJi0KCIaJlx28dF5cZMHeq0GD0jmfVPVJQtjaD5TPhRZRfead4/MEXHngeuf1tcr2DLBM3JK5Tmi4uyi0HszwXX2ELlctyyrQJOUtcYK3wp2T45fSeiA874VBj+WL6LPITAHSuYOfkx080x/GlQKwPwUQwVPiq2/0Unq0k3D5ih5FH/FyXWWu7aSJPPN8pWGOAdx0P6NUUtioG2h0avlEy4c1DCQMqyB8Wzz/cXaMDrBjvV9zmDA4AzCP6xEwcbBZM3UBRkXKcQHbAc0jchPL63HY8PZdLEgPnCOzOOrWfOtVhA9T3z5/GNj7f4GMf9XwMu2L50Xsr6CXcYTud7Gv95DQyD6gZsknhaJvJTkfz5VdNPtL5tO4cC3qiYxIHD5HKdIdqxMqa5OApJWdAlXyI1jTmx2QzMKHCnoJFKpu1ZgFUXM9swcx4pp5RV788IMT/Uthxy0VJg949Uxfn+aGP1NdzCP6YTgZ7qZ+f5NafJ6fB54rKQImwplBenku2PwcmdBtXUMAAW7mU1pgvNBgBEQsgQYexLViqnN9bRW7NMjdAiwW4ZHuVHWL477fCsi11Lv/yDpZxIaGB55SvUaOhhzAuvbQbs81U1lCh2Tu5PbSQa8DC9RnyTKsQtAO1PT7OESaBvICxxyAWdZaQ8sW11RPXBL4d0IXd4hkv0igbVLkNKTksv+o30se/7YuPbF9tFeLhPPPmgL1fihmOW7VtVR4249eCN/vWKzIi2Por+p3SyyjSovFlhS5v8Jss4J1Bk3zBjZyzIptbrOVoM7EGueM6UfZvkF7MVCny12gnWPT9u/cfLmIPzny2WxjXWZ3jCtdqE3VJ1Cjl9CqDMQoCdg0gKtO3VLAS2LBrHuJiI7jSbKeTsvQrDtImiTu5fXMgXcIXEIwr9FxFps0umvdazr81S0ACNc2eGXZy6tl6Hjh4D/eUYI9ZmyNcl9ImmSpCzlXNUoGFV2Kb9zVwrAFxBp6e2eQZifMQTIEwYWwgW590Ms49AbYzTO+w6sx169qTSTWCrz8xU+rKhfCF3OzZ+e1HcPvhrQcuGtlwlTpIYhvvZB+qTwuLb7smK0qDU0LZX/GRhYAQvq7YOplCZwbC17tcm1bNwvnI98DVJAck635hyOq3RLM94QCwD9n+6tZwEiieCNodpDneI5hLNM/9Kp4MoQwx86E5XO/05de389SqrW5U9VRKLOTeuY7rY2Ct4iM5TlV5kwgKKErh2TssqgZcrQ0Wf/a4AfuLbMUAXzGy+qxHCvrCOJ8Ej69LzmmvXyfyEaMw/Xrt2G2JGEkB92mzAhc7/CtPCkQ1vhGNXU7o2VyVDag9ZHmrxyo5uoykiUNGAnUmcpTv+z/CO0sFomZwe1q/pkBv28rxzj9vtlzRRzNQtyXTacxTDB2lrIxDtwNGjz01rHXw64VX3GEU+4XTI8gEBR+10F8cug0Ov3V3Y5WjJVIWcE0L/x5cRySxvogsAATljW2mdQkk7cB6ffF9rrH6R97DiAxHudZwFPIOxw/hVLgH6kO+qVuexklwWPde0scIZXI4b1pfjTK2DoOLZhuIUQBkRajpLKODHx3E8Ol9nrkaHttw/aa6nLA4+/Os3AmlB6OfxfCqq4FomUoYWVQa+YP5ecOTZ5ipfgRuqWcEdg6oXfjm2GTIShtr3B6fdxA2LkzmKgAqjg5bVostnQoZOSjCsf+o9yNXPbpMtnAXJDlLcu5fGiR+wWQsm/phJAzMxKCC0xWOKx3QQblewlSrb3YreLxNDKFIyW7GjQ3u3tBubaJ6fvCoZ8I6t8klPpgoezF0PuluRZJ/VfizQJqaotCkGOM8YihwdO7kI7oSuX+5+CHRoGpSj2VyXgL6GRR6dWdM25c7w6+W3wwz3blAx3B13Shj1FGXitsAVrhf4CJr2nxi/kcs4rHMeu6RchhWjJ37jYfHuf3q6x5ZNcg/nc6HauAbb4uqRT/neav+7OfJ01jH2WNi7eyGoKYun7qna+jBnWSBAmD3dRLn2yzK3qvlEoQ7vAID2uLC2fDTEUI+ORavSpv9jnXtl6Fs3Qy04HvY3Ys8UoaOyWR6USyxHMG7RoX9Riw8oaqqSwanY9hZLmp1hxgeQASGIJ1kL+PUOT4G6I6WBRgk/HB+bheoG0swyuKPlR2kxfu2XxqnEIdN9tBykr3wBBK0Sv5uZ1os9+1AJRGZJ5xa07L1+X1RAIrhpa++dKxNZfMPXDwYq+2hsI0Q2w+WFaFVoPYKfUInynhNWRVK+LxnaNCOVuvlGx17ds5n+HdspNQxFpiwcvP9zYfzoR+uRUTuUF6YWlV7w1AChqpA1/Bq+rm8E9uHi0cYTn6yvlg0uxiIY+Bci/fQgmSTjqNVkhIVmJYWernKc2TxfsWgxvl/HpJaqPwMxzbaN+fIK4ny4+5buC6JTeslAghzTB4zG1rmGq6JmlBswS+iaf3txACmydF2Le5yY5QlJWH040FIZRoiohpJhvwzs1OOxTJuoRI2819Sl542cTjVxbBXmi5c18lLDHRbpGH1zcolTeW0BRYqFS6MVC//rgel9URDhmfT9H0bR0IBTgDwdozph7THQMxHPLU5hgyMZ9U0EALZCxxAJj/hhg+1rJUIkPQ0/2o4dbcYgfhdJeK3zKh7TuF4YXOvemS12ilpOvyZMKnv2ZNOrsmv9rRcuJDwh0idCAR8SLWjLqQYq8mE7rbbz2cV29kBKgW4DvUjrxu4eSP3m8TiOf0obJfpISN7L1eVyGo3gFGMforBWXTsCI6VRKg8TdFdpc+nNxRYg3xiJbb6OCZ3E0V2BNE+KvhBs2bo7Yg6MhghDZkO2gLamYveY0RjOHjwG8/Ij109uTiOPO7eHm+/4mVi9iVIc2VuzVzxzwFxLu0K9GSkbNHgN6HSGqL0AKQ65zTqEO4VY6sU78bJe3vHGn6mSnUfTr0zl769ckd3/ow6KYy6uqbRVFcwCuNsKEpaF2caYKuYTijeTR/vb6qZPLqn3OoPPr4aGZhxRc15u+vuoOH77dURL4IjAab9HZwVzPWJvOfCWjjisjUoxByZXBDXfJ4F9NJqsW3lnwP4Gj7hb4j9BVO++5XkOvQHqVja66hccBH2xxnfMFI6VOCR5X9UOO1ioOohz64h13/KbmH+Zd7QK4Ijx8sAh8Qmd3wMYYgRkmDtg/XBz05Hb9KfG2A+0i2SbRICOrGBNDaUMuNvkTckw8muKHdU2sPDMnl3hLbqDJWdzLFYQs0PXZo7PpRHEnJx7G60Dwv6Xz17XsA97bLz7JDHGAI3l7ACbCg4XGg2R39WlKDHH0im89Aauemb96s4q0hrGsig8ihB0N8NGJAmN9mR6wYlLpbimhQdwrworrOUwIc5yUVss7rnx5IgOzlxvPJaFAGKno5l9CWLW89pAZqpSCWrKAqTAcrH6erEvFX6QgePDQQe8R8+kcO/TJPcXlF2oYmAJMEAQaLo9M3cr0wtwgUQjPgM+3Nbtxp/02Y2FV348iv/dNvIlwWk3Wz/j2R6GnvrpwUA3cfUelDtNVDap3OHyox3/qWLgn2AeFmgyjfmIkepane2ElwQzEW5GNocUhf2ObfI7ZsvkH/kilr239R+m+KAWCy4tqbPiixoLogQpoG8MyWdLGuZnnOIJfhBLVPdKbbCjLiIqfgIu9Eto9TzwKxpytp6yNFT9D1a3qz9BG4+qgj08jsvm2DuT59ypONJM1+tFd8Tchd9nNrC04VuVLMRH7mdD3fZFzIyKPCi3yBgD6QvZimSrrjrJAZiuPjuL0tXlDXyKzLZbrxq5Hq6948jM0OElcOYDDDI3IMk7k8xJIExLS1A/9spizmRU1Zh/gtcdmZmVS7Kn48Mq1P3FVY80d7zVLk9KcnFqtUSsMkwbI/AczHPi5bu/UK3Ew2dnCG/THC2K/T9yQm2beVQHrl3rfGnMjIPufnwCn3sG9pmFwhwiHL7kqfHrPpvMLT/vNea8+qqQjwX3rqITPyl0PvnEaQG3llZhmv3Kort3L9jhM3WwG3C8Re74bJzj9Nxu9LBQRjXET8ydVItSIqTxRltiYn/WM2Cqf8wfyKNtxyHZHULFiQy/qvfmNO4ptDMu2AqmpP78X74XBgVTShOaSlFndn/pYbrFBjspLuivTlNB80cEsvwMyxHq0eRLaHU1DLZ08AOF2BRnUT0Ojh8gejacN4cIiBgg8Gpg8dQI9ov6GBE6TCVCTAXIiD0Xdg3COxVJ977KuoAX3aPFbVy1CVoTyNMjCKHmSUz5JbiN3mq0ekpA8/ZfXuI2WCTBKNGzCNj7OXJTu2f2AI6I66gW5dkG2iXOMxBSBPt9b+vZ7vxuoqNhYyC50RidPZZkN2mgTPS6Cn8sZwtpCj5SwXy01eihW8nRXZcGytFTIntS3AxtlvCxbZmy8K1f5xsLajt4M1A2Ugco71+33+lGIzc+0Sx+dXiioSTZ5Pe+tsJAQlVa0foeu+SIcpWE1NWVwJx6sA/aFw9K81w0AFgqZJyGgeQn/R+FCnluOGrJi2JxPWvuRLFCS+KV+1SQI8++/xHlvugeLuQfGz1MgTEcnEAd3DlSmI1q+ZYWD41VuQoAfLayLqk2emlcw/yWZnzlzqQ2JXuCwe7v9CRIO5eFeDA6TVXpNHXl1DBnYwGiXgAWjDu24qW1j8g/Luy8P3wom2Z7AL8JCSHWTZYiuuHntW4gqvzutB9BR9YkNrabYftRSOoNkQ/7wIgR+eDxfK3p1BLw0uWkqLaOJld9MK2vIDgYUrJ/wYtG8OGow6Xt4tTfIQyv8FUJTkrk93zjZQqeG47R6T+O0oDSjoPPCiRWQPyiMsObqSPpdsOvdHBkBXIeyLMezHj5D+Q4n+e7GbqoryOIhIo99Zo3RpuhVzYMah4wTHCuN94627pyYdEA2+xMluldpeb4Vw7i2oy1EWamwRJR85+n+nPToHIwPnzY3E48L8KAfifxBPulfE7boNFfpirfHXn+/Jy2N/ycpfvRqlEJbhpeUnwYVr1l1/2OcoZJWF+mv93mya6Ow/s6mODBsMpwIMdywq65qbKCCGQlQuTRW5Favuo/k5oO82fPbOuuXItHiHJXQliwJir6IlsMT0fOF9IiaV3Tiv0YiAiKOQmGu3sGvpsRBR5DphYeWYzcJpbTVd/VSIfjz/5r/bTu4uKX/zIfUCVRPL1SamFjFOhYyvG4ME4+9RYXr7BvWGWwF2hB94IAIfcjE34SSyOACl2AjOvhi++KNv74FKly0svG4v6vSaWY3Nqm/ylMOi+ijhGp7fZei48ilFRKSGI76GxT4uKoPXd9gGDAHlQrr1dVXU/T4y3ReqicaRqnASYTzBLLbO2SAFKe8+ZUzuMnsheN/Iz8EHxDnqqJqlUnVLzGinGU6J9ShW5G5CfDjLd2uawkFfnrAo2YfO1qmLrL9iwaBLNSiNqPszVwfo1rsEnch+4nv4r35a3JYiSmDOL8P7q2kTViLou2saChZPwpCFyw/48geI4hz9X6v8TXKc5c1NDK84FBecTnT38VxmQA1Yo1zolmD9gFXJENgtzWCO1BlwmKJaoKAl5pfqNBkUwSafjo8FTfabPJAFL1f8c+VvIaHjY+G45v+r5kEi2fQ9eAe5PyPTsyAAouewRrzOypMsKKijRfA1cQmS5zYet8gKf7jXPhYy9BVeAYsQtHlS4/+9AHCGE6CVMpIJnQBK9azcrh8JCKx4iU+vpfHdI/GUdW3zfB7SsYMHIJ9WTf3bDgrVZcO9JPGW2hV7iZFY+jztEhtKD37e1Pefs4nQQzzily5rjoVto3HzDJA/oalJLB13BYDd1V13rd+1XnPMM/+qmZwsM7O6gCRDPWB2zTer4TRe4ctpvAPyENY1p67EviGtuh2Mw5B6FCkB9bpJN6JLeu3mdTyOxxCw4rtq2YVZ96ifUrMffJDaI+FETHcQzSvmToaVrQ51KamnRJWFjDJ0cDjqXwGE="/>
  <p:tag name="MEKKO" val="MekkoChar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12187660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ePmmy6rO0h9FynvN+wXFkn9VEhpNKwwFj1X+or9PpNk0lvY7KpZE9qe9qXphBsQQbGybnxUM78zJjqeybSFcuVEa+71b0avTNEQDxUaED6jHRCT0S65zCfUb4KBrt948ZgSOHfH0sjS5j+qG0jPpV9rzIVTaeu4Q4rgZBMruvulFo7nuXcw0tQBXLoNRLh9OVZ1BHG3jy3cUS5owt7BqEi1mva6IY7Bg3iU/q2wBx/5rQQuStMXG7aS7a/hUbD6PA2abL7LKmtKJB72vtOONdBaaP+Nh1sypB7C+Nwq5bTKFK0Y+F0FZo0EUh3hGQykuQ965sMyedG7dMTuwhqcx/9m+k0FHnJHoBg1nAnNNV+KDICDaH3VBUD25yS3xqD+zgyr5C+/RZSiljRZ08EUeJekJTE9j+1Mfg1+7HUlwdZutE41lKWd/yL9IEKi03X9+MVKv4gNehoOSOxvTo6hnAt98K/zdc93DVDlASh+m53sbw86mjHpOgGahbpDu+R818o/msZClQOUklXZkquT8lAJTStTMXuHACCCEG4JmIKN7sNt2YcJnRHHG5GO6D0aqRoaXImN2BmDVt+Nc0IUMYJmJHk/ZUcvFSA9SrjqLp2BJ1nSLjo9Q/lb06Ptx+qMMU87g+vL31j6jbVF+A2eiMdzCnrMcGLUzgnhThpEw54+Qdn3e4KgnTt4c06z8HmeckwXhpPqaIkAxWiMsWFjA+1IpscOEq7XbJ2EWVo2QJQRQZlLHOkS4kA/X/6JalOTRZ4KrfbeR3Uq2txSR8tGhk37WOnCOLpy3AWiIIFjY5yxRRRVjOD+Zd3fx6cGLsnp+6jvRRC3sJNIdztegyNKBli/hBOTzQ6A/TZFjBqG0UgKTbGMm9iBflcs9x9O7o4kpWDGuWPstFQrgPyz3f3HWAsY5MnfsVpzdzYEgXUznMoDnRso94f3Q22kE0nEmHwFwwJrudl3KXbQhbCyyTPsFnrrh9HgUr78r4PU5qoiRCCP/SH8nnCLYhLqU+hhHfxymHqw/lOgAzvFymlreeC41FFHUaM0MFOdADwISp7BR0s/4fa2KBQWtIq2H5Tl9jYYqRqJdE8OrZ14cpppovMz/Ya/T1DUdCls2RM7NcfnqEnD/Zhc6YcDjqYmbvO/FqQcZolJftju0iyQpHQ7yU6zW3K2CLKarXAgsunSurm4JfwIlhq11q2uW69RgKF/s0PxoRBmZB+NdntqdC9zUOMuJygzl32j2vPV/BSB/lvh+0EVBomI7j89npBJ8+klkYKHJFR19vMLEQlvCsc73+O/w1adNs/ONfa3Kw8BeAq66QUowQhNCLTy2Vltpw8MJC6GQJ+5Ay0QHUXiF5eCwpp2UykB3iQkx3/VCG4qhrClAE6Lry2NFbtc8M3RQYr+KDiqBckKGQEsBzXogpGPXi7Xa+oWkbS7KddNK+ZC0fHAekC9X3hepY+VPwpJwOvct3qDGSvQVI03ihyfv0NouXb0cHycJo2ccePCMUygi5pgv1sYQxDmC661G1qWXlx/+dmAadMVx/4GBMrhMBLrAFG6i9Ydk+BNtRub2ABVpHHzPsCE28frvh3z9c4YnQxKgZw+KkHFdLmzXQbxF20TxTR3LhROtz8VLeidQQbR+AiuyrQsjzEpdKJzNxt/Zh8Fd78m9EL9a0yoomqivg8ms9sKI4E6YQ3QB0BfW/HB0ME0MTcGObunAwuZcSHk2sJVZsu2Kgt4gscZd+sJRKRirfS+oEC5oOR7Sk7dcSwbvdUbopBAPT7mpL49XKPNEYQJVA5HNmtsBBzNEOykHcU3lJpps/pQzjkqpU0DFYoQvW96jtG/W9Gs5rZUHdJUOTAxlStC9Jd84A5s47aCcelCuUXJ4zIlC7ySb4PB3ipJ7W46hmVCCX/+Fs1PCONdX2P3LQsB7aYdpSA9RJ1DIhQszM3RIttzCwg9ee8MfFy3b69ysU45JsgnrkZI9MgeyFSt6/B3xXebZKF/QkNNEUhE3zuCumRLDxq4rGOPqb+5Tnz39NRK0Ys5jm3Jao2wKa1+PSXVY1LpfP0Y+BNOz8h7BoCslYdPhM76rkjVRSUZaX47DBthPcZ2a6gY0uI3a77rpqIFFypRg94yr22YpZUMG1op4H0msgfChBFz7Xiz5bytrdBGLLB5OYyfPD3qz12Bhav6pjY566FB7QRUpJHEnZt3tRrBTQ1hr6zS2lHTe7RvbxeaIy5GOMWXB1rBP2C6XRvjKQMHPE/OTyljCyvadRG0B5cLL5aPTXbNF3TtVUF0GmsAJKMtZr5AjW8V3q0XQZNtLadvnr7CbfRP3qcO1qUTAawXX833ahCeQoz0iz04OcCMT0riZ0qjbcqMm6V6TuXleI9d/weviCayql/pSUrhVWjbfKigLYkNucaCD/4rmhLFIJAH8gqDWek999k9Nf22knGRTGFO8iq10qnhuad4SJLfAt8Zs25Z4IGZU1CSf+N/UuRn98UciIBIu7cH9SE29ZMNTMrvygQPLnvSyjZYTLaaakuYB9jjt76Wwdg8B2+YGNtLoXrZjwHak7/eDXAxwQEewo7vvsfvUw1MIAwwmHu3H2FN8Ym4Yh2RzVSNZn3MB1Y5i7V1vxJt2DChfaqvbZSBVOPStO+y4H/mCV6+nRMIyPckCnGqa4cKMNuNmO86iCMUeSZNTH+/Zw9VPrxZhsxS3QFWayMcn/BQX/cri/CwI4fhkYxx94uMcJD15GitVTa43Tzr4gbEaEjgaPx6yuS8Ad9t8zOniujBlQjhWAgqQz/42y72G2on6g02EPrETvw9bzRG3E/R3oahLL92AkOpgfFolkab1jCM2iOxolPwiI0sPyUBjaeXzm5XH3/UnXlWqTwwS/xZdfiWDQDtVrKMaesL0Kf1DtDkiTVYWsrMgShHPlrCX30xbI5o3K5AEg+KlNFBN6BVoLtFnTRJjFrPgLTxmI0QNeDC5fdsL5iWEYXCvWJ/Sf6mZ+4yoL6OLkz6E7UaZMePhfW5xRvBgYXfhxU4BBSBMoj9Jbe9odbu+zoxQSx0nNloLmzv9YKEOK2w82dfsgIZbwVOCjmsvHzD82xPseldkPyYlBV70QiMBtOwuekYg7meik2r9seRO5gDDHvIgGJapYcUeX5dhaHbXJd0WeM0ybu2KBi7UFJ0KP2qia8Xk5jzARZ6Fu5doK4kBQ84UNALwbeMT/r7WTEWuffqX1z/ClpCRasSNtFSzvls8OH7+dWLDjOavCR2L/VDDxW4jTSWgg6pfAkj19/+s5c5Wn5mQoG+keNiQ90jmoOtulxJcO6FXxgh+gr973EgYf4cQQrOFYYtsS1T0l09Le/Km0mK5Ab0c8UY/9BMBr4j7jcS15k/76KrCV8Xg6ia1AfxAza+w7b2LoIHyqL9G9p1VcCAPlsI7EzNT3Wj7TN43b4OuqpiCQ0ToweTbPx10ExdjVcNAn+nJEZpNa+KSzEqs98/Y/eNGJog2eB5WSWBM8MHb61byE6cPqEdMc/E75X1pF5xo3ZtnpHt4Yzt8fhcACEWiD6x/PDXsNQJI8fuuLJjtHMIZODT6VFAdI24cw82lZy7uBHP0oSKBvJxUsXTUiofKqsUma731dKV2DANbRpxuCCO5zl5my/bOzGKUgDKxUjXdICAq4cy17bMC6rn9SRVFFD0iD8CqHOHn+t+aLkMbw4e/3kiJM5tcXJQMGIPEEV02FKfUd6TLAKmobofdj2LWrpK1zrv0K8ywVFBHMBL72SbVm8pu+XoMx9COKDGG3NC6t5Vgb8/p/KAxuy/4a0qwS8A1ALu3dPD05TkktfwkgWyOO1GyJmhgkwg3U61Vo29AoraE1TXfVj/aUIhH6n07aiV5EPqnifd4/mfQEY6exWKSRMDDdiIFR4Xguf7j+2kU5bnvAisN2E0tNc7PEL7VKvccTHl/gfXhTum3u5Zdc4qc8R3Y99BZiQiRfOHDcfyS1o1c6D0kKaKREJCfDs9e0HrY5sSOFew3cj/EjWrcPFYZB5UNqOvLj6d441KqvyS7IT0GSfzR80xN0rxHx4985ZJvQpjl3Sur8uOH61R6pfIFHNoN0g8oMOiPS/ZXAk5leMsgwKPw4TWwTTT2gPwvAnUxZgkskLZZuUizwHVlhD9N6mRTngbKwN5s3zJ/+/lKb32m9b3d46g6zSN2g5ksDZ8luxeVulATnss+PeZdvtvXeoms1td9oiPHM+UiRrE7RjuUC4dIIWi8BmGudwjZoCHOOMOL3lc17Sz3ni09pgnCa8XorexBpKBiLJMO6NcreAkV1RN9XzHHNlP2j2evmvJtF0hfXFD7It+1yC104wvBm3i2BUAw+F7iYDGTKDpgL9oS5N39mPMq533By6RqUMPslPTMB2GVrfwl9WSu6d8ZJaMSnjpLyZ0cPBYfrzYxzDimNhvEofDH36BgRueA1XkXgSU8uSgHyqWKBHL86qKstCx8IyAx0Iw9Z7vXX5UK6htGk6NlUsg9vB8SY5Db/cLlk85Iy0pfbNFtfbF7jVYAKdydV/UxGtfqDKRfUe1h1z5CZdxJE53zBUX2Vo4d/pt4/KSl7OFeJ99Fg1bS4CCGkJgeYHDxNcbTaoi+7xMpb6LL9eDySAjYAhtKMOGkBKcsWHgTcEovo7C16Qewb1T2Ou+B6ZL2rrqrSxKShC5vpHj2e/n33eHVj9+Qm25PLDNLy1e3qMWY8bG261rwrlgTZnjb7mVDcTYB/IAbQsKf35lnWZzsmY7u9o9Ado5HLKgs9dTOwmWKT/ztHWcRwTaNN0oHKXmzPzii0sxWojVpOE2NyrwTOA7EiQqReP9oHuJLma5hCG21pDy06jE3Bo/elMYsvn97i89JneCAoLU0CgfPQXOpwAVrRBcWYzvDxZIQkp6jDXQ8Ap9TQkmT2wIXzQ6l4P1+L0aVUiiXIF1owoaoiS4qwgauZwx4NRp8WzavzmqxAPNHlHurKtuslsarvnsO6vA3pB+7ydBoQ+n40BviIMXb2kMEqVD5X2fGMw3aA/8PvVwGejEKbee5i+Q/+4H0stV7x3KxvNjUyzhiWLaa6lW3APzq3Z6o92068WyoKu++Gj+S/aQBAZevPptQh6Wve55nqmg8FO2lN4A7T8cHZtx9A4xd03bdQIC5ctFGQxcrieh+AVcb1WeNxNNf7RyDdiDl55XayE4lAQkgrL/STuXhuEoRpdy0YzuQrCA7iLwIoykWNi6KbRE6lypJIM8GUwC8pov62WT6UkyijZMTSFePWRQCYqx4dYB4e+Pqd2uc4N/YiQGmW/zr3p25RUd6/+uUY0+286fFmtJdBaCUqMKM/TS5DwJS3ZrrrpTGeEQKd6DBYJEg/Ps0wZifTCBHkYSrU+wD2XR3KTlmPB/Xf0NeWpxtvJSjZiD3Oyd7FCBZ700WEb3dUGQUDfi/hbOKu9aj4c7JvxOyyVJwdnIpUTSFGlGSKSqxWsJYv0xpTt+LqIvuLEvFPnQw6nKeS8oc0aErED//rCYf4O/jAZk+Hz0wVx78DK+PZRUrqZXSTto8Tnmds8cfIM54kuI6PGF79HciJxKGdfuaDCFqBFI3W8Cc2hwS/muqVg7whQ54CFTM0QT5a06U4Xtn7hkZo11FrRGr0dy9D55yoEQSxWMDxmqH7fP7Ca6107WKylEI54cysRaZGANgED6xDmfzj633dMXfJIJTF5rax63EFwFB/nof6IuD60t5ocJxpoAQaUdhYn13z6hnZJT6HA1r0xlIb7oB+bscs5hl2HJiFWoBGRHrvPPAhysit1jR8kHpahP5Aok1uNPjzXx8cpG4LoUV3FnT9aRlmsxlgJxKvW0dszZtzFRLwXOOGHmOzV0uDP/SnZ6fh4xAIcxiD9rOIycozXoFMG5oD3BYdOvH7zENn8+3pinABWG20L00yLNVF1HgeASDjFUdRZGOBEeg6d7BM6aB429LwGxXGxUX6cyWTnan5TTjbp5BOT/cEDreoH0PN6HYwb45cgOQjfzefWOKXRhxPVNJ+DJVl6WEMZ9WFFOcsPQUz4iYwtPYZCTqwnEbWhapR6Rjo9R3Gb5ebR1V4/eqIHJU5Xpk/262GtC23rYlyiXv1zBZwFRV7dZlRwHMz4NGWLLO2qWe5uGqrfKoyDJymKQ/PC2vUcCQJBvc6CWQ4oeHpkWq1mUiXehmqe2sjVexHHxeegX16yJ+QbBohcMPpyPM86sPhvJUbzGK9kJqdvwlY/eCwnTaZ7xf1zfo30HdARICMQWcZPdRxGKMTI4xvEqJw8nzlR5Ll1JKHGU6ppSgxUE1YU4qy+F67pxQe3McEH3BawhZ063IP+2aj4I1HbQZOaT1KOophKkMT38QIWp/UTo/tYBvGldv+N24d2xh6/afL0ft9RnY7orBMY/T9RaFQbDBAm8+7+CfoofdFKEFFkhX3EkKnga/IAkORR9VPe1lknNcUM5HQI4hODm2RYzdCKRYvNenwnsP0oVgD28tf0Sx0lNmr8wdFacZVUJmMGPddEL8CTflJM5Yigw8s7kknjIh087URS393XbqZLtia8D5J9322TRL9I02pb7ujXE2Hn72q7+Bzg18n7ryJUik98UDTRPv6qxSyzfwY468N2wy5AmGWcEItgCJlQmqPfj8uUD9mdbugS7F5nt2LgnaxCiFrsZIylO1OzG6hASFduNbLJYjuEUtm8JIx0LLOqzHaStijzUSrU8l862QKsQmIafAYYQSTrmF2vORj89x9eGvioDgg3/PQRGWvXjOiA2lJDKJMWmJW4hwXP35X02ZkdSzLNIs+o5f5NfGgw7dWp0IhODv9GeiKCYEjR4b+rWNyEsoWzx47vNffska8UVM0X+HnjfgdH5UFaMzIyMZUPtvlx6qGw1I6xQTUUoYlT0v6VIyE4W9ZmhJAjyzNcwDxg7rQgNkHCWanpMiDlRjGDPj5xjpo2NQZp8Pm/0vQ58jTyuhlEvXOYor7j9uZ+Q1xUCKTc/tDAL/O4fpWiKWzvtTIZTAxjKSHt0IT/t7clFqM2wUgz4BAjVEU6f/o1mO/N3C73qTBY+sgWNJxKDpR6PyN3dhQftN3BAoqs3EJcu8DlYwVcZHSeJNinYkcF4zvfCSZ1MRqgJgB3nH36yAgz6tJ+3hayS/r+RaanrtIEu5hvK6Ne/feY4tFdfEPsIvLn6JfQK8hO1uLm3xHagBOWBrVR4reEsolxRk5MDQFIdD8fgx0NDCOHSPuFIIfk4JF+Vs7u5OjBvdq47Y5Im97eqhDjwRK9Xv1dOtGdD0QmpBmLxhZ98DaldiTcUIia+XwAjE4dX70fV7ppnPpEhEke5K4nQ8EnLaCX5DC2zvKpUsRoW2jCQJhEinpkw8NF4klHXHR42yBSaopwFJg+ot/6EeKA5K8GtoLkVxmkLAYIKKaEFLex8YylRWRtlvo/KcGw0pzAfE1kZ5vAe0B2ZxqRdPb+esQoziaDwYZ/mEEeHUTUXcA0FayawU+81Rq4MJXNtcU7o2BLdRZ+xajMM8dZN46vkg4b8d6Zg3AXorNgbntXUFL5zuOQKGtTS3VHnla290whpUekha5tP9IlOVE+H4TkEOGR/oS20BMMH3mDKaPvSMmOFH8d1Wi3cxr/xSZaNcsOISMmQfbVUVUVmvClnPvldjf3qXr9KJA0KgSo8bpEB+ifuktud6za+fOeLe88Zl7jlyBU0y5itSjN7CFup/HBjXH0ysTo6MlZX/uHGtZshE98zVhlVssiiU7IPEu+OAitZvz3ji85XLI5EOwkFcpKh91j6FlAx39W2JxrfXx0WGBnl4fV0JeBy8046lbdgfKPo9LoEKIAR5UJBVoQmQUD5JCPsOQVyAeD4s5PrWEogDPA132zw0U2pu6LcrXO1mtQiAzyz8XPRe7zWuhQO4VNGsFJOZe0lrrM175/3ft6+jPE7byv5/lbNMbDdenZDbbuUjZp8Ks2AN0FTSjMpTHj8MVbIJKNigKKT54iylkKhAhXv7ZBpX/3wOHqfrl4Gc5ffuvWJEhMWe+lz5ciQ3ITWwj3pKAWYCjju9kWKxgt/rCVoktfs+nY5AKw69s16vOh3BNHu8XY1rDoQYtvfaaYNo01NWNh1SgKQxaKnBTPp4SASBIdLRV63omyJ91zWBTZZ3wmOwIvHMh4O4XCKXLT3e3V54Ys9JtMlu/3Ufw2bJ72P6PO4wjDr489kMP3LfyKBNIf6Z4pmUz3F69QMln0C1eHO68zUrALaP1bCrvbJ9KqzXG5OwmVJmR5FwA63qa8fxR9gW7ayq+XTTnMlOShR3MfhUZEH8SRXV5s7FYkgi200gfqjPNL0Pgy9U+x9xypWKBmwiYfrXWLdBx+xxsmgJ4LWdp7gIZi5j8qk3Pfutdln16r8VJeK82Qynsi0Jte59e1/d3EDuQeC9HA885f14IYUtSB3PQkfZQzyscWrHiDP5QkS6sYdm6ia/KcFu+kS8sbXMWyjhddcu8GNX30szD9Ir9BSjsEcmeyr9+y1tp9+0mbszGjA4vp1enJxN1yfT8jcOaVeEQaBx1ajSBjTECDv1CLS+/hyIjO/gdxMaFk2MNgjALh5jdsQWCHXQ8RTtOjySkzNKi0vdTf6tgZHvnUkWKkonqBeEjbewAr1odClVSIcpDpu7X/zGbEYRDCqCZGatzQkbJeWgiTfspGifvmCvcDngRcD2LNwga57ioQ0AdQTvNzCB7eon9DuJnO/1usW6QQz+25015hNoa+X/zTPVZR+iOphAIUbijyGvNPPU4ssZFzuwkRJsDyV0io5eRhJDQ5WDjQxwD/lFfQR0LteKotmzyKlM6QX7lhmHjOL4KDjTvWeYAzCYV3TvhNwxubLkTnq0t4LIuSoMleQfhvC25BEeYdZxC1xBjF1lMc/O4vpLvftMD4lptDTdSiUDoYpWsV0w90t4JmpfTlERwuVbT/0WzhghWlDAcoTLsQBVebPsaW/cwvB1/oQJDn39ESZ28y9tG+1X1CNODWPd6503jP+uMwk3FC5rrzukMFflrImzVOWVKibDLFCWFpkhtobHR+ZnhWKxyWWlcy4EloQrQcfKIKAHewwHfoJ0+O3q0ORQ/CGaGy9O470nHpcltVwMR7HsyJXhuxct+yjqo1TpKH51iVtnllk/VLcdxI/lx7FrTs99OpJ9T7PjAU0pyyf3UHqpOdV/We2Mm2TXj7xUzidxZt7Z7WcV2BJ9e+Y5nv9Tn3qyxO0HcvPPeEFYp1pvRmCJMNZebJYhVbliynoqszwO3roZeNnnaArnLRizpzuWcr5tQdrLpopuJBu5pmAoRTjewRM3TZP/3TMaqWphnmsq5d6fVcAjl0efOHIltja9Prt5KOK+7PbSnRPEE8vc/gzi7ojfXbGSkX7Yq4FQk3l2dq7vovSb3mod3zPEUP1yAzknXdMiNovcTrOQu3y+7sndGMMLSFeg+quSQevPc7/Jc0Xr5DzomECpww6vaARlukjkU4m9H6znIHuI9z/HVbUCBHxilIQb//F3gaBjZIj9oumgPDYNkdntPU8S7j+PVvJ3nJg8QRRlGyXP0/gyZFNsaA8nom5INhJ5W2a2Urs0z2aG9sM0PJPS3UYRKbQHwu7VTJkHXHRkJKb/A/pk3HuuOdC565rTk6Vhtf/HKpiguMy2ljxDM2+bn1cFVd+Js5ebUbsp550i9CJnqeiVsZDRKXOdDwruv6ZN9msuXhg/3ejQESRA4kdnAJorObFDEJDsKTpVdGHJH+BpnTMs7C/0ClyuxbiflfIta9dDhetvQ5dWksMLoyzM6FcXrvhLUFEC6VxMuodUwHoku/FzMBNqLuqPwN7EqnFwQgUv+u7H1+yoy4TAuxgv7OdmCcWwHW2fcrpbuRCTu1KaEcK6nfx8xr3C5k3B9AcMtlWfSihZDRp28VW7bxr1CQk3uKlFQRimSo3zg/jOQj7oMOt2znlVDlVw+g0i1ievq/qK5PPSYrnSzHDkd8TTgMtM5IdOTCh61+chvuadvWfQl3EDoV3cavm2l6kXzLRl7q9HNMW6WEOuhYefNr/lQUVFKo/lvBn6DQBogdN2/C3ZIEUbl1dKWJhSaN29IXEwtyDMYiFgd9MzOfqMMZnGeBB7r/IYmXT2mDWhpgjwf7720iYXnv1wlqHAOGQLFDftpv9u9t+JyWb7zOvw0FZiqdUABuChXrz8bj3lO2tZFUvNPK3J5Nqk94vay+qi3K8Im+S1Ujlg4pcz2IXIJGZil7H2z8U1Wy/bYnZ/GKXd3+B8CGxyQSd1gGDt64nKTBYdXx53cgYiPqVDA0/E9EdJoM5DmBlM9dPFxFC8Qgj2ga3o71+JEblvtfiHlIDA/Ni51j/9VhO/Hivjkv8gMv0eJbRammGo5QrIRErDwHQYBQo3lcQlhM6ahg3BK3TwffGMsg08Oa4bRJ55tSzf3mbImQgvxIAP8DL8sTiOVVhPUUpwRQeJf0gSUL76CShQ4V6NoOxPbecYeEYSPdU7CO+G/+9B7JyBP3Z95rM909XdiXglmgk9JMr2Pg7wxDtONnCCLRQ/jiVNMq/Eya2gE9mCVJqmrrzxlAwb/3U/a0wX1ReyyIufvrTEqWYgZ8tzakovODp7qvhJ1ekhtf/fM0OcQgn6twYflfFJVsuNFgx+H8/iiWp9leSOtkqTm+vGY7NurhmTbIvC8PC4CnhBqH/SmC7XVAwMlMTrOcawnVZqCOK2t7QhJTXcbRr1BMCemn5588PYtr2flo0AXKaV9TNjGNTyw3i6g24kqa1zEJBjV7An8qX/968B6XE6axPUDnyWQdh7KTfw7Z2mOE3UGmFFkfEJdxaVGjtCFxGMlL/aIOHFVk6M4qsjrJl54N/Tno6QMoR8SsjEqP62InZvifHbN3SwOlbZZrLi7U+r8WsVW9n9qmqr8QiJjyjpqJGsN2rSaTxNLF17QxB1Bo66LtNntEOZBW1TOm47Ehpk0kOzObpMYTRahIvnpWvt9o/i4kmkLKJOwU8cqKBhNrFpUCgDLCUgHqrOAA/jni/jXUcag/uKSXtPso99QbnSagHtfTYAlRwgF21JvCMEFywYa8AOJLhrCCe06Bqjo14+TDQgwhNdY0lGDgdZjr16WUyrsAoZ7U7OJbOInuVtPA2JXIeoNTkYt8+YRrE1Bv+9zfR5o7gFBHTmTOMdQCFV34UcXaTXIfJuV4jiebhKxLw1UBy9XYoJipEqH8MUFv3QhR37wBLgXxu7wFH/n33nLLL+eYHOkOofrFoVQ32YEmQ+RS1Cn4ucIwJ39lpeId++rhyYNGn6d+zsjaGmpGAVSr/16kZN/3pZXNjYDyX3vxYUCxFhAsczYlktx90FMHgCg2nEr4adCjCiY+Voa94cTakVZLeL0T20gT+S1jF12u6vI7qq1jCeC8aRliDq9pWQOR7wKKzo/wBRq4u2WMSyzckBqtPlYYuCUGaR29dHEOR4RDm7gE98/03eJEqtJRp/Ua4dWHVqfGxytewd2tjBvjHY5mP26n+riEaOr/Sr2YfA4VE62UMR5j++PyNfqYjiLM2hpZ7ulqPza/PNojAvE6L4VSz899vEXoS5IdkfyJ8avZ0HjDOf4g2AHi1FPNJP6UuUlutb9lFrzGMtfKi2hm8y4ae+tXTw3/tNx1oT9tJIzqqkmJ92ErBOr8BiJlhwKa4AL7/Fbf2v1ddMXDuPKSBdOebs0wvF2KP8KMpP9vbkyrpNDaV56xCzsAws9wB2IuaMcyuQCM4zfqNr2INEz3ZOUcQ4yStTc4Sc7DHdntO7IUZQIMhKUOZue4chSNzu9VVH9j2MWjMG5UecXzifXSNk8PK0IoOHc7EXCnv6Qj5fskGulnjCfFqPuD1Lil2qKmYqU8tZV4zCUhY8dp6UayJE8/vrNmw2TYDCfnwjqz2uqIpfkxt5Axc82dZbezdUYNV3oZqNy/FsZRhfZBCaFmsCQecvfDunYXe5LDeS9zzlS9y6kHNdk0y9WdUohEYg4qDrknlhNwwsI+MokmiWCO32DqFMDVR2mxyksSdEMpIoKZquI2vNUH2q7z8KJBHrpDY6MLb66eVsvKn274aeGPXfYyzZ635BLDPR3nYY1+KBPs3a2pBekKkfMD3c2mf0UrH+PlcvbURdV6N5wa9IvQI5SEgJ1GP6jS8PDRgR2vQRnFR8e0AYPR6ZnlfB26B/Yfk3ivVOII9CBNv5KseNDBYuZJw/G6EgVF2JUN61R5TYrfMeZDAeaMBo133En97Dka4X6Gl2PptM0oN/F+ZvkxDhcuP3nK7fdns2C31G/mLqj4dRMP6ZxRyTvGc1nsRAqtlMcM5xTobGCHE85pqBbgyS2+XFggHQRlAkfzs3oKTGwvM8jQ0NpD7cUKI/o/oJdcLTkkQw9ezrz6qdFopt1Yy1g3OTcmEBlWdBw3GuK3741S/o9gyJbbBV1H9ZvPX7P6kSAhXBWaGeKc2+NQtAmh6GBhU+ICWlmwL2ItCUQ7atOAUs46UbLj0VC9pdzFtwPeAp3gdtMWiL07ThPJ5q4gpqkyRcmeIlAS1PzVxtUPMzjvkpe4rftrEmfyxSZaaHyfxUHn62O/BTKRe7KLOrDtQTzcW7w88q8Bc1WXyO7CknE61kCtjqnt2WOzHgrCmp7qyUhYEwHbs1UcX2pO8eqXF2Q8lU3X3deL/F8RpxXOy8kgB4I6AVPUpSXrypL5yaHOCfeCRztOaK3HVqWD3GsZnJRK0qVKNqlEHIIt33x/evbpRLLzB/O0FadeaGA1hcG6iWcQXrofNx/mniyPTglVCC85ZqVzcV0Xv7d7giGc6bB208ST69C91+XtKzgxP30tRPqx5bTNII2SxXMQGiBgjQmeMsSDUnjybd6OsyYVWxMSPjJIKQ0ZBMiTP2j8DAmFB+uzpiMa7kUIoc91IzKcDFFyrQVSnQmkV1MBSpCsDxasW1rnHx3mdblhc3erVossr8hI2uodBeWTw8TfsvCTruR+m7/pjhv6KHJQ9OVbi7PU7/H5J6oBj4ep8LvWUYeYp6DVF25lKu8wvIM897aPVDfYiNHZ4RBdKONRd6BIaqiFdRWqm06TIllFdp9/EdONn0xeKPaYMmuu0382pzQFrDHy2dbJUZLEcu6/cUJlsxVcqh2Z6yuYr7e1ZB//TIqibaqRcS6TI7GDqbzRE2v/X/rEAwC7+DcIESvBOmoeUVZkKoJtvLYL+knROPKtLAAEtdei72TmDA9snkxl4qL9SEjreHjX30lORjwcpBajZJCM6ajRGqTN0/DBrAfyocqba4LfypW2V6DriRjlmrTmX6swX1+LAX2TmPd8QR6lI8H+ALH1RnZu04BtoFjryPLC8GlkK8tmpH3dHgWnXEvNSqew0hwDCJDAPFrmfSZeyeOlYF0jmvIctgcIrhsY+bisvjfbokpTrwc07SFW67oEhcFyMhZ5maa+rHQ0Rn2/fjBhwtRJPA0zAD1Uc1OaG6aKVFUVSWY5P/3TuG6uFHJW/pPyc0nE8oQjUcaVbaxGpsPs9sRFgO/vpBPc1YsD+Cwv+csAWe7ENu/+u7rfLlUXYIts1Wt+9tN4ClkTUpbBxZ2IS/fCPLJfYMkHKDFQEo0e+joaEu4P1JYE6Wgu7aBZlIRlDMyGPG4BA6vhsTKcD7oDTC0vyo2uTktD0b5i8sSXmwKvrcVsswhjTKachL2Fqddk38+okLE2ihxZaJEHmA5QGgHiESFZqi6qNc82ztOdY+wEh1M4xAvcrkCJT7dS8b8/E+1V/OUHdnaQTFh1aGnllM82uOmViSi061mUWcZWdWi8jBK8hHwUq5+PZGbb4cUaVxpvgr28jCp5vJQ9njnsBSkP68ahXRPzy081XIhv4uVlzJMZf7RHvFXoU0h8UpY/XMJRpjMfgi43JWu/nTJzyr6er8ojfr64+qcp9dEFYjYDKSVslkxdlcumFmIXuXvOcF8qHfpmgYq5bFEV3+pPIilWs15eeMp4f4xAT4kx/LM4NAAP4FDHMZNhAMuQ9K7JbNZr0p2kuzjBgs7Jxo31qKg2w6xQpf48lezIsIZF0BkegEmAtqeywzdiLnSfmBF/ARhYXYo2yGyUEWxwoGz8er+B+Q4wZ0uZW/rhlt1H5Ptt3gjimSAs6u2WOQ02eTe9BRx5XryBPZ39HrbT7JVx+v92ocn9Y4lHk3iQQa41iJcBJlNBP8bRqdSFcVUn+urcmrMzDQ3V9NHCbBE7ak2WzM3YjSiMIoL7RPYGaUa9CQ2KJbbOIluR0Pk/SSb/zM8YQGo+SlGzNib0VA2vDGuYymE5qJI8/Co9JwqzgfG4QBczDDKkofT6wGfkSLAipiV33+eLHC4F3MHzkrtZnzxCmx9Ax0kTYbtSIzF17Brn82PUyCL+W6/lzMJ/51lZjEKxFd4jtKJLFeeg1kvAlYKfs1YCxqMWkfB4hi8FI5WVoA8qkK/jMPT4unYjLJzADlZAQmwJBPcvpBZO95aTqmKxB0spH1cHc8BLVkfXshp1ocbAk/3/5VZ2B0pjKYsUlkTwSsm8CTcxaEwElE70WnbevDnAhk+8sL7qAIrwr/9+CuSjVJTHu9xeDorX0pW+oq2d2tfk6hiX9cQ3nh9wJbg0fAFsUSY6KnktlqY3Q6m8sb26vIv2mxkOm9afRmRaH+n94ApZZNuaH7Jxt8lTYwbPNhcjtRBYmSCvUwu5d4SJbdCQco/o+MFte7C/13L5whSSFxIWo38MkDM9ZtqIRoRt0qOHf2ZYmgcdgnljub9KA8DfQe4dxU5JQVgARwWftW8+HkmQ63y8DVQkRSDOtx0jgk3rYZWe6nSre+JLp5m37ug5Cm4Iff0xCd0vgfM2EaKZhSU/WOvLFgSSVpf8gtFxDPFQTweeOFEvbjsf69aCJBHC3/TYCJ2htyvvCmVpnTIxVRlkntamNy3/K9uK6kP8rP6g9u0E5nxnibBbDO8hVJ3wmscmrBLroSJAXJ7I1piSGRqe+CdJFrNTW1HPg7oC4MaFZ3pLME9lV0eTp5hG4f2MCXjklrtu2T8Fpa8XSIJeV08HTDi1pwZ5AExKzl/1eaGG/bR4pvYi3nhB5nUyqhnwhfsaJ6dPZ9+6AAhMDHrjUC3+zaLY/2gooECMykByhW5uvnVhemfF/Tis6tmOlaLoKZnU5FI66a3oAHYSbufUdGedZdWLkIjx8B8qe0pcmSDuZAn6pUJ/n8hvenwPvnvK+3Fvc4/Pi64tr142fCnq5y4wLERFTyz9Zf8yISOvZQqoC8bskCORMBbFdNW7c522YiKHhuSEPutPi8Ur9cGxtBIr6XemNBdDTgMgxe2pRlgqTZGumPdFADRI+uAtenA3LqUn3Ny0NbgRfv9nxJ0x/pFeUQDSe0rLUK+o1kIr5+n+gEDyE8unx+2BJtWkeUujazjWVRsMNJppN8eaHJTXXJ1eyLaRMG6+WB+hNyjqbsKfzEhS/al4Sf2K1sKoGELQSRLWkLIMR1wxlFnkisfd2s6HVdfYUWzOvEV0c0dPTdfyH+bnZh+sEPOAlDsVFfSMiqxvw6dF31WzyPSh0NQguagVqHj/DSuqZcoDX1ER0Ktjlo9bRTP40stV5xLkfRkCJwbLrdRINrhi54B2nE9nV/XRhuqQ04VFWxbLQ/bLW/UCx/sysUMrO9BSDvAV2kzgKL9rxgtbNy8Up7zzC/IeEDWWstEHF9j8iBN8nSDqRL00ke2Aga2bx6nJvXFdhPl0zvsm+a+UWCbn9f1mFWt7vgjAoMAkMSyUF8TltjKR0a7MaUQ+1X/xTuX33MbG+yTMmuugFspFFBfRJt7yWROREsokHgFvnH4Dpxh87mld6PieWZvdg9hxvtbfdVAc6lmP/q3IJ1xGlDAgR8meBQefid3NG6K53JAHshTjOrwVhP7HOW16l8JtqsYf04qIrEOmkq8C0USIj2v/GD0Bf4jaNAtfk08OBwCD9Xs+wLykSa2FXufdcuxEXU/lkIpUFs6Au+kwOBog8BK4oe9oCjp1elFRpCyrZbzs2O5IOpdiA8pbZ/tNS/ojH7mGFVpC0SMEyyviW9YBKCQW4L3uK1D3c1Vqc3Jjks8XabNKPOgZNcqYYen74wtCB+xW0GdlRWi+sz6ytcEze6J3UchqOIR+dDPOCe1Ij3ZC/l7WWHkCepOP8ougXDvgKhK/IcIoPGndimmdjDIa8SKj0/B1JXpMsi5e570CurGEqqSSpTL/Mjn2IRaQRG7/JTkRki69ivXmIVUydLGWi5TLRB/ehi/X+wVKLtzAFcgyndgIvJuiliXf/uz7v4682Z38sPreCSXZJqOTQsv/gvqXqpXxQ0KQXeUfWNccLrsGUqoJYpt5zior1pbgi1OwVhjRdy18w4mn8e4lXy+8fToJhNe0r1szl8I4rQJgrsydmOFDuLP0oQ0sWFt7+YAc/WZz33Jl/pgEA0F27Vt8MKrdOjYlfbWAWcBPxn5OOIRWYAKpOBhm2zGT0H0BASSUW7o79eqj5Wo2H836ojPLybP+Zhj862ZWKehreA7DIubd1DFuOc0TxpLUyrNbsvqGWlL81Cb9GBQ/CDW99K15wk0GSADpFk2wVqOk3djP9IxA55FOfGTQHu4Pu1ktkpHuDlzcCmFbPU7/jirRM5H0otJMnleBduIgKNPLnFUVXumhMYj1VUCe5rY5T8gnIO4G0CT2PLR5qzlV/3GyvT+0iqXZ553rNA+tty5ZsoTXlWC9n4Xj3r7ubDMdYWBWYhNODY98phOMhHAEAF7yAVJgtqJEuUF/XKBdSfHpk/FJyH/o/V9FrQtaAL1a9EaGAt1IQ2p/o/xG03Z6UPDyVrzpqEufer2bK+f9rwgNndoBz99p5jIlipiAiBnVEbV3FXzzl8Ns0L9CLdjTMOqxCnw0xefHEr8aW9Sd3mztlqrVU8+VzOeurC9M2s+9EWLFutXDCBn7y9Pmx2lSkZDZR9R5CQDlCQQSUWPXKEHVvllJXdt0Q5sZU/EKmmy1j3CHL9AnPIv1XMLibBza37bFMHwu0cHWr6UdewrzCyR9rkvipsb+MqZwCFXfceNulBcyu98ymeZMRdlMjigP57p8LYAYAFoGrlsv8d5Fggs1ZNDlHbTiSQ1mCqHXgEya1aND7nA0Iv4jWi/IwbNCBnr3ohs54PCTPIIgZCPnCihUkVLGOfDoPBruhlr9ogghXJ/dy1jfIUA53lACXyrXX2XYvp5yuoa+dIzQzy1qUh1RwPep+EhTK2FPBCbcBXQb1V78Y+fJ23oWV05Kjp7YiaGhb1ASNWgEWiatPQDd28ZVOTGEG5VRtsrKtMkcaQvpGO2yC1Wq+Xap8+Ulo6v246mHfntGiDmL/rDO4OFqCqkMURRMGMT/42X8lLXI/sVtfOuMAdLclOHkIraIn+qMKWS5FZ0QJgntoj5IcoD0yPzTsnC1xPPp+TGBWCemTGEXP6rL/ltooB1nQ7l3/bwEA4TMrccTcD1HaeZgeyK9+1uE0w1l58UhA96prBJzfLzF3gwd/oC/IFUhthRIhv/xfy2rsCmC8C/95s9/w0xh4rr2ojQsj3KvlqO3tci9q2ErapkxakTepATPoS0jNOl7xluVfWIG9R4Kr6NcoX0Tg95gSK3Mkcupv207B+NQgIqC2UsaIukgK5MwBv2QvREEvjuSkZwVfejhLkBhZMhM5md2GHDUzDog25GYUzddstwHWKLzaO40aprdo6VPJkMgYkHcA05BDcvWPam+18+IKc+Ic1FF+4sO8AD5BuOrj4Zh5WpfF44nqctbllYXO7UnaElcAgGXDmeTn2oDbVLvyCe8TvLsFxzYlQm8xzWLQtUUBnfB+O/KrU1kgUwju57JliLAGBfHT4eX058BC4NjqRICVe0wphJANr7Z5KYTBD0Z5/x+8vsmMzqw9wkaprOogczVVYIcDHCfXT9kPyOWNdJNEpjcAJCmeasSoUAWnRw2HJx3qq9kf4f1uFTLC5cWyq43stOyUt8W0/koyvceNHkzM2gbTzl/spOO/rjKeJap021bmnSSheZa1NjusCk6i2Rw9pBZY59gyMcOWuustkpIT/40Xl+J0IBcc932LCsLaJjB9lPg//CP6FmHNUE3VcOEzKhparZuZ6AZ8Epk2u4cusXG6VFLoyhIxMvfFhaVxxmQ8hdbkbhmR+ceecOyE3IhZkD7zRY9aScoTaNosOdD67byLeb54zC1n3HReIkneQsvNGpHKChwLxjfrSuGUgK6hOWSG5kiDh8eMAU00LIxqs4gTIKL8Co4f/KZP7JKegOQsDIHw0Lak/6sVxtp1zZJhZrC9jbsEcvEGYd/KF4hV0yXUEa5JGq2kk9ffBgW7fEYVRMNH0Ku4qm5ITwXoRzL3ihxm1kP8gNddtD0YpUbnElG1vQEQ1zTs3Ojalqc64VfXabcdrz/z9dWkkTbK9I3Eg3MJeky5hdkmZKP+knP6t2FF4WzgkSP5kcvty30sB+6PCY1E3z7rOyoGnjacRhRG1INERliXn5RdX/9bJzRZskT/VjxRHTuXfpuxY9pVcm/5cjVoV4qJXehZf5lRg+SGjsQYywDMdca+nUcuo1iEa4P6Z1SsYLK1mgn14ZUCpnAxWgDLnuyr+yKpVdTrMldNUl6L3ieD2t9VVenM+Qz8X1TauR8pwVdBZ3wVtrQ5rtdM/z1zj8Yja2a/is1eLlH8NRO7sN3+7gNfS6X++CQDH2M0Tc+OjlIz7J/mZ+JVKbGV1Ua/LP3r2P+AWtJUD+946WKUpMQUkCk0+Qs+pOL1nUwlfNvkYUeFacW29r/zFG7M6G9Wc5mWfUk4bTM9C2ryHDGUfhBCG8TyTFW02+PoQGE8JTzqe0vv9K7aJtZLzS2CJbCTf7F9R60TLNimzDSMXuUCbkwahyR1ylB5fTTn+EATUGflKLYkxjdhy4g2Dt/u4iRFkCY7lnYsPP+cnhxVBxBuXSJ5Ggf71TMukTdKyQUm9yIoml59VRX9nFRmBpYIHzlLhK1I3LXvsP0MVKW0XNc1Qc0lidSAP1Dtv51IhDtzy2hotsyY4RCsenKX36gYwY2GqHNsiDxDQMr0v+5bDXWggVie4LiY8xFJ1QZLeTQbkBQhx17ZD9lvAeKKo0sXxMD6LlWDUddAh3anZ61kezbwTzn2lQ9Jfts7elzXn2985WW9GvzwSrCVJDPXf6t7Ad0vfGPnuDdxxPbwb4Xtd8whnlwdddRmzgiUqSa49807faLRteZS+JMGlndeJsUhNB6AFkNi5dcSHw0nEFZkdteGr3n6EB0BQ3n1QyCDFpaO8qHbz2ueJ+a48aLtgzzP7ylDYMqRHERQBLIxobXSlARflyCE65+W6WFe4JGkUiE2iWlS7lfOz4VU8TSaEPPCAw8+MbVuUdqxbe2p3zl/VY29qRLk82DoZm9i6hlyyuVQIFSBkA7qL/aqWMyToIPR/yK2POrQrKT/mds4qi2Azzd1fsMK41FjHJRBAZD8XOHBnNbw1fsoDZxyEXzF2EJKe8OIoOT4By2V3f3J6LuriqMqejvrq2GwIMzFOyzzNqfG7hpj/JFmvu0SfR/p1j9BJxLWm5crB9F7DjoSjprUi4X7ErWiZZmuOYdJu2fJ0OHN76kNJ2lfZyspYOQx7th3pH8R3iaD6m36LmsYVPvhPO5FL/k9erVHb2VBluA7QwsEtBZ9QFqgXd5LRbLml4DqxVGszo2kScNxVOb7Y8uHKhXWJMft3cLz9iqyFHwBgBqYhk4M4wBIgp2yWSEjJB6KYSkg5A490D6Tul3n66EkavIJs45t8umDvchMqIZQZu6/p+PXwd8fa0qm3a0RYINM94Ynx3i9pPgXBZ8S8i6um0JbAM4lVf5JiHLYBooJA2OgKt9A/r1s6qlziv+BrdIxjmr8lsY2Vh8uV8/8C1LtCmTEselOJk5r8tmZHJazmWzCI0Agwt/pFhaGk6GbTeZPwPp6CWzkafAfXI0vw7fVrBaS4qc2an+DP6TNpVqP5iaLHDXn6jz/pMw9qbm5Y0k//fSO1VnvN6SlqI6PFOM0LMzKBtqhtwOGzpnb6CAQ11ah+o0F3nlXsS6FoiuQHjRnw/glHIqKhn/4San7sB1pFgHBuEYjjMwoNHfBNEPFver4B9VvSTxt3fiQWuQNPCqveKXczmwKkmFrZa4bHJMHksEEfGBHER6Usd9lvsdMys8+Sr9+5iffDyT0U3BvkVIywq1QZLZof8ykHityHFlCSXDPFFhHlHnk5wTF3N1xEqnlcuIx3YbeLgljR7rrdXnlxahJpvhW+u8p3kpW/DwYyUtEA2vVb12qdIc8qtXKxtDe3wVjhx8cfmWB87oDEsskJbVIKkAnzYdZ3vI7VshsI1GovmWx551Q+g2PG1HMoRlC4+2r1ybdNApD/opU7y2zyOqUhx0VX1icLF1zD1UtiLLAoyzHYxanY7pGwQ7dVb5PCB6aYR8fvVPrSqw/GyyaZtCuYcrXYKG5hVFFboHwJeBI+rIv8oToZaI42Ysp+BvDBZMn4snSNYKpFwFu87NURIvrCNiVNiBnwuqvpWVoQWD+GKZPzgVUhGKAbp+jYjxofI+v5Ke9d8sil08XDQtgPD4tqxBuxGaubiLtk7HmQueiCmIurYmNWq63+Z2zaW06z0K/QHCo5pUj30LmKJ2at8qj8xwskE8Fsz1nmRDRMhsJDCmVzu6ATZS3ARe0RsnIV8V62CkWMvb42zY8VagIzUtM0qPrLLxLxF9v1olRd3ABZyzMBEYsu0oAn6FIZeEtAnmyRTW5EkEgpmHw/1rFNagNLkoUVBHHUpLV8YEbS9rqoNscSBz8Dinc3VYg4KqR3VKhqOfdLsWJM9FN1UEqN7Bs0jx10gw30MWDGKcs79moe1YL3oPThKhote/wHBlumCOdTcdHouJ9QOs+F4dpbg5kUTVArZVrhftPSJ/9yYRHH+647wt/BmakeenvaVOUzcOAHDrjM+uR08mydjm44CSTF4g0DwanKAeExfs25iIyTzOADo2nO09oMrM/rKbM/KjBjen1CWqdaEmkkljh2w5m7gdMy0+i+i26DPeRHY2YFJ3DLcqNk1tWdQ+zcTGFjGvmjW2F+6w3JFTq/5CdL1QPPr39X4lJtyNt30a0chYiq0U1Pj46JMiiJB5BQmZ3zouhf2t+d5v946qdICcdQPdjAH5PovtbxzD0AgTepXrU+BUW7nBTQvzpQt+O45bAAjVGydINRM0VfFiM4ZFKPs1VGK7Kg9eCjU4YvvpaxoEVSsde3Q5GqCVit/DTd5kyk/r/n/F0yvWq0UUsGQQqG1gcp3Zz/oA7L1/CdVr3O2MbvEX3A08ViJDWnihWXnC6OXQXoLUV+8/odCvDzB+TgdzOA2I8c3kzURfd1XyBBj7v2o1UmYTg1t2QBGH4ofbsa6OSPKlZ9Mx0ijjSZX60cGNfDka2OXJfhze5NwhSkh6IIesrBwnQLYEIkdZfXWEdh1ALT2757aA5qCdRWbW1v+lNHIsb5iTunPxwXSwjJkZRNctr/iKFkJbJK+s11xEuecPMG+MLmv+7FQk4XPVieKb/13n5N58oMLeWB73lkyrlMR+VErXoaz51fkNj22IuM8HtUM6+AbC3Sp228mELDUCel1JJmkOUmmYcM1Haqvijlnqg2b0dkt2RRtZ36BJKxrBxXifTtXIlBKi6+TqfOsWKJ/OGLigKtMyAdHis+Jnx7eSVdxbipJJdkgKb9XkLYwUYrRDHZNBTjpdwkblxG2lMCv8Q1iOaBg/1RkUMdbpkFq3O0XNpN1gOulc5nF0J30gOOSbU1LXW6L7taO50BKunjnKqSJ+eQKVTfyQLx2C4HiQJuYjB+hiLgEFJtfSnaDx3ZA16lDWqt/x2A68AlMwVvSIgLBtcCdAZ6MbaS3eSSG9Fq/xqJijfYMW5T2delEgNwRKperSdLbKLIrI4+WSXMt0bg0rSdIW+QHHXFwcXl/NgBhjcRXGtSIZ7FJ6vbNp3CW8Xc3mWz7n5qGv8pF76SJqI68WelXfyhzKQBMKxEP+q3S4Kk3WJbQyIOfiHqxKfglqTWlzujSySpGW62bYcNLPjNTZQlEd/3O40NuCBp21DZJ/1vbdoS7jOBq0eZDLc4MMKyh6mUz3VdbYLk2GojPvlqLBX9QR8ebSBm4wmuixDwD5QJdGPmkjoVPBnwGua3ZGIa4/XaJtUHzpYztVjSMH/hW2eSwhdSQJwlElNvO61igTmT0eAst8zaunpGBzsfbgYJdzufuHfiiFJmYI2xIhAPczlnIGN4hvHwffkWqQc4RjpdyEbpsCFf090ikuW1QNaTMc6vy+bJXRR6pNt5Qe76WGu3lWQ0inSuuLQrBBV6xOAKqlrPjFNC73sWj6e0iwGUY7XGfZMdRkiREH9iLY1gfeuXcPpgBuhS3eYquaQwWcXBHYck293vpE3DGncNHjW0SF/uEzGMTfST7EWiw+phNZOgnvH/DsLuEg2qKtZ3OhbnbbmWuCvT5EuXI1eutlTZU6/DNz7d32DoDH5abBXbTxugWn791veZchBwUomJXE/iN12K4C3I4ig//6Cynvi1XAOplzr3XV/gRdozDQq+CIKr+jR8TJM5MqmPNiJqtG9OCXLkigsbt6w8LFGspGvdjBqMMSXsrjlnrDwOEtBTfP3aO6jojfSl/wWfrkznZhs/M1SNHM8tvMuM8viJivnG7QzhXK/sOVKBPyiFe9o26PPEJRMt2aXc0uqjJ+OL0ruyAOmv0n1JmLf+1XabJ5sdoczlct0mx0ahX+IiUGgUY4o3pRmqtA51v82bdjiUVCGqGMhtjwL4g9dQHQ4g/xP6hV6/yGb7MLsU4OH3GwdmHhaUmVP/H96ieOBP+q8J3gl8HXuPVO13uMV/z0z980BaWlNChIGehRNFngYGhVIKtgUdtroFFob+azv7bTN97OHU32Qo7Qo/AGIpUWi+QWhA/6+Oxb/DNj1vUdEhWPQusuoImj9ZkiUT+ZzdJpXOqX+hkkaDP900u3l5TjEteM2L0vknyenDWiK4QmJKIVRZh5LGC46+Q2PNmpunBO0G21AuqwFRI533ePAyaGiw6fO8z4mCWjA71gizk3eG2V2rAFaQSuPiOi/LkCXczFLJBYAO+3L66mva93VGMcaGV11/onCtRyDdGG3KWo9K8qID9Li2a5nFJA3AZL2PsI6fWCSLPteuUw3X7g3EUuIoVaTs9/6PXjaG78hTCnrA4gIKIH7dyOahBQlG96gkGGE+aGBSxjzeKzH2EFmrE06jLLBiYsMrqgkvi4BI20Sebsp/NXvznWYpSsebcBTICfSbi4Vm/3nrTrKMiqI7WSOjmi7Rp3oYcCu0tZjFbIzGlL7VIbLx9Z8LWTV5i8wJd7o+q3fzsyZVqcX5xyauJ0isUYpmCNYEG2jxnSAnxtrf2ChTp967uZMqEvvMKDpYP+MbkSccaMaxN17B2Mj996hHLnYPOvd/LOpdbBIUlD6PxEGMiMNzwTsXm6ldh3QrhHQ16IQ7My8mDUIyxd8yUxMAIFvvhCr1X5CZKfS8dogbM1Gp7BWYSUDWmzFsbREFfCEVw+9AjwyvFYtziJc6xO0Wr2YzUHDdJEN8TCobe41TQiKKBv0OrgCTfg1dO1YlateBrEmX8RX7Iaod8TzPI5dWAPa4c8fT0YdvbtRvlY3jv6FzRNYeOM11EOjqgFmQXmWZSwQpUw7J/m+hE3RjhGZyh+PpDubueN19RxczSUw0B6t12i0J4z9AGWbDWnvbG7GUt1yoeLI1CBUtsEZuXK7kxu1xCf9AWgtv9ZpX8tR"/>
  <p:tag name="MEKKO" val="MekkoChar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zsqg83aYRR+hl1lylLvi2a2tNTNuJ69D2FDWnuH8xMEan2DNnsF9tH0XAb6xG5yicsDwRxDOPK0bkobFpPF6eWhAy1N2u9iwZSu1Vum7mdcKu6nLfVnyoV7y+8lXfYXkgjTeuIcbsFlugG7oF1lC0E3HRoXbKtBZIEWwTM/qlG9eyQLh0KnislvRjuuEExkcAi5jQ33hs/KeEQuAdBC1pNiuQIuFchCjjM2E6khNLMddQRo2J2LIBIYkEJuUPUq1o9tMSVQLDaVlC+gsKhwRO5zGkLBRigbK1z1DoaNhEiaPCWaxCb60w4Vbo+Oez+FUnTKDoX8c5ODUCIczhb61Z+VQ83XTaiWOVgfsyEFPPjMkitOTH3aZQ4Oo/4T+qXkZsEFaEwQw4NL5HFEbuCkCnxaRfiTIoPOkRx6cwsEiF2ccYWwzWRIBO5Slf4FlMpxlVmBNTqNiPq2GhbVLtdqe/3xYonwqcmg5oSFPe6IR/NbsWSMVb+rZVBWqE52fHjK+hcQnn+oy9HszY3Ngie+zVGuwA0gqYVhXgS0d7YpqlI2p9hKEJA/JQW7Ee6U7ppNWu/7Cg+laZm8rG7y5/alvETlpDXKjoUxWVHLTQjghI7Tkt5HwTMtAX9e/rtTxshwb19AZVjXe8Js5kU/CTmEPO2Idxw5I/iEGzKYW9IrkSK+ZIuZbgXuly6cGLtqK7vI0+v0p2J3P+4MkKthVTZsXnUrYNqos9PRaBkOvTn7ZupAcvvEww9AJ8bjWZDWkSqkrQE3+iPXxiP00WVth+xdf05BDhSG5XavfaFysGkFs1ZZlvjIqFIxRUHgTM9oLAW0qFS//ivviIEKgtRjBwKo2ebU2duBPg2y9fIKKHVN1xvKLXfGc28L4CKzPEQivxMxWv5rlfBy/3Pv056uNsmWkBFvgdZGbIg5BsVMhNcjEmIvwhAyLj7rZce39VzNCS33aoyFeJYdYR9weaCJTv6biBKYQPxGh55dYFft1p3z9MKaS0Hkv84iUZGUQ6cJYLwxHFZ3OKCcE24lTmadGQ3d7IQDXvAl3UTiUH3l2OCZilzBBJQ5yWfY+fzFB6qidCje5rJgJWfqp7eGqIwYgOXqV5gIHHKDk/Tu+GoAU3LKZWk2Q312AuWiUNSO6HRVvfKJs/J87eLvFtFagzV5i5Psla9YKm1SEK8LtPEt3eXO4O4zDTQn71qA3pz3JVUbSp0vstvsM8rMlGMEDogkODTYqOGOK3SKfyN+fepVDGxY2NoKlZIZ3SZ+g0D+z/RNH5YmbjvxIsVt3oVHjjDud6IAZCnYV0W5v72DV3czeeHifVrGSeWXAWrJyfM0f1GKByH/ET7gMoCl2ZxsZWaQW0aJlyZm0BJ4VGErH3um9unFSR+qVrpePDem6cX+AN4N6iOwhyIWFK6oCN6RqZzoYgalHk7qEZhUDi7Eqdu0Bg86Y0HKetfj5ZEpMB0yiLtUe/J4P38zZG9pE5mYq/D3R9982dLz7+yHBYL763IQUEr/ruNPfmNgRVw+y6LUWh9t2wrFryEvIUiO9kKxOD3og1i7KuBFCPQ9kUAs9RjTH2QxZgtqPlWtFVT8EhJgeZ6clsgNdYZDR07WdEQj986kbCG6RseTlSr/XIx5XFv5bRCWFw3qYQ5SjGTD0Hfq8lmR5OEJm36skoNyQSuiIv2DV63ac4H7+x3jmXczWuNRFMHllgiFkk4kyX2VM8UoezedUICofmswcFstXAlOYB3ZxwAvczJ1ZdrK5EvwMyio/teD7TGzf4stFEZSuv4naxGwn/BUgoqhTsEu0I/519YYzoglvJ/+HanFNZK8eQIS9aeAI3/qmOcC2zIAvPZblOvaDTlt0kh1JXU3IaHKWpVAr8O9+9tfDOppOmh4TGxOHxrXDd3/GevrpgzSbitj47UpKCum41gZWaQs9tOQNq0WSX4um0B9Bxw6dGZYuVTGQryh4LBXveF+2ki2QxcPM5ILqPY6gc8k7LeDhEqFVs0tI/6bi/FUVwU8YuS9DJoIOdhHSNTmsm4zQ3GRDrXxY71eoOCLksOnlVcBejLQRYi2Gm0fo3lKUNDjl1Bt6XnqZzg3r8dna7tiAgpAQnezk2o6NYtChN20+WYafoMp118JtxXa8djKqHXgp6Ct3l/HDeoFSwx8hy/L91ev4lK9imhrmGYNoNUcUY67OFcmUpwwmrkj33elUvxlMaTeOLCiJhXfvJ8cMenLC5SQX4qsaJFkeqynbx4Ii4xjV6q3cFHKIDfw8pDqkIenNQhi+AtsJTRkzkaxvLGJLnc6njwPs4ZySkr94ZaHxN5sO0il5DJTytqQupa73AG3N6NMS+k2Fuw6Rhnc0sF9UV9VwXGSn4qtXEEhJazV2VMPXz4Ldw30JY6/R7lrRqYX5xuGNFJBW6wIATo704qz3wcRPB2IVKsUx6xo1nb8/s9bviNPZHscr2zYvum+2IrGFGR3Y8EydobrlphXaj3pU4Nt0wM+VvaeB16uwnH2HGC+dlvtvz5jzif1jWpozwZ28PIzh1de3uMTpyrlUMhn3RUjlvxYhsDyuRIllAasLNxaSR2kZCLBbhH1ed8rtWLGnwz26Y7oE+hq/yIwMyXvaj9Fm5/xmdNHXYuDKUSDt7x9aZg/vUxKgimsvlWI70ujyLpTNesOmsvX1IH6q+Kd6ZrpzbXRpnhEAKfOwTO/39N0fKf3/qzbJ9ybk9hsQC/loQfc+TJ//lIQduKQPz86M9Cu3eYshYINUL3smuzfDO53KfP+bR2TQJ4mhHvqHilQoDex4vQz4VGhOfpqimZkFLgU7Ee2frW5sOjTNBZd6OCip8OtbuRw5sgVlx+PZRpggwZGdcUHskhqJsU2GaZhxE9OPYT0zGbNACvXUtNbqNFXVJL5UjRZ3p2f+1M7Il+lXx7P4/NLIVSeo4bTwyp4KPbwNLW8krs0kEtNb+K5TyEeo8gjxz0bY8eAHp5KGa6qLntGEvGW0cLliYun+tTczRJON1jYp7R3G94LAB7ZxkKqgnz/6scWk6UDcD3HVIeifhV6u3BR4sAfuOVhnNXVjJSenvUo3N0KJ24IoVwE9uq56KuxqL9Z+nPEdMT49KMIgcwO68cLtdwNpsi/0lPf+mlviYcrKATVco2g6+aYMcHmJSdXeSrH+pm71Zo7hYiFe2JGA3TsXidJv+h/Jq5f4ODvQoNOiwfkX0e2H9pSzKrAQuoKruOlNNcMO8M7asIpB5XiTDWIRMKkVMKFy4qJmzuxCupxG0PVv/7ADxVs+TSBNFN+iHsTjbmQjXgtqlduhZUBdpBeIlxOHnhcO22N6psQJEdqGWaQHCbnkGvv+MBMjSbzwkWUBHNp7geA5aIUkzmJGKrzO4CekkIwtfH7W1s29hJDy/0YnFrgf6HZsdA9rRXDi9gq+wh60ofkMBs+FgktcQZRx7AzDJShvhQQKPA+TUbhxPB7O4gaKXmieLTZIWA4U4e8U4pjzzRUKYvb6g6erV7ao9PPsTv7ul0lAN5naE/gaOv+mIasmU0orJF01G+XTDguU3me3/tTHZ1Vq+SBwR/hJQtMR4aGEeugj+VYCckiqxI+U0LO7ifmk8ibHgskXZBN9btCONRRuOQVm2uMV3IiAhEt2Okvc33hFEEH4q8IxrxeZ5h//IjEjBUmMQmappDNsIFDJa3JuoJ5NkdOv1BmmygncGFpb+mhNXV+7OPGlcLEISHKnHeGBSn81GYpkyoyZjhjhLXIpDDq9T3D7VuKYUHH3ctkAzf4pU82Johk5MWEitvGiTjpqDi3f+JisN3KwMvU9/FJ+bG2a+SxFDK9yCKyrtyfdW0hIjgHoLZIY7ZqyVc6HzumI8bp/gPbe4dFvh95Lq1V/p6acrzNSmeaZ77MQIAmo5FNro2zEjQCCN1P5yOvHVw8JRU1+IHVzfjBGoyvX+MTfTvMsz29Lgk0sc5SQMsRG7QepRahxdpFzgk+T1NbL+Pm84g7iDxGC+e1XkTN2thvf5b29QJZvGRNt57a2JstUqD9uB3Ra4ZIAqRCP1scaty585em2qlxZOGWwk8iFmcjGAoCq+RhJ27Ivcs0y4UjU0/VzY9kNUlreCv2fhKUFBbm4kgBPXeuKMqJ1FLzThucZ/Dq18qORZUtQz8Z4usmwnVICpbfA12BDx8hWyBDhHxt1/jKSHjf2pj/SXE/ztNY86L/fslU71COX+HxQOIVBkGRSJPz2phLxH/PqkRwNCPLnK3z53K+9rIC7lTzVTcxlEPDWrKRaW6VLUetL8N8mR6IBIE27OD3ZqXHbHnkrKvWOTEFlpbfbgfSAXAY/4fAB1N7Agrz7XjKvSMoIK5IDWHrBAaX+Km5DsQFie3Son8mo7LyE0z1DAOy7qqWx3uxvpTfL8hR4/9dZ0v6aqFA/12DQPIlQQIL+nReNa8IOzVjzPq8q1Be2ubo97YPW04V2J4t8AYG8f+NloLjDxksfBgP0RS/Agh6bPuHpcY8xyhjDoozWnuNd5KtBtz4da/CSQRRCg3fcVxuJG7F7Yotkw4o8dtVBy+n3jIPOobnKkBIdGaMvbVRQpK7260r7MTLblzvHXZbRbY02jH/qCt/SMKafj5hlhiiZCowWh9HhI3Vuj7KUhwDZbSc8YWg5Mr50UiKqfdPJMoFcu70qTcmm4JFIaYCJgbNHxl4hKnRug7/yto2FYtEqXO23Dc4OJiwQpVrGnd17UEcs5ALcXpgJ0StlrLUmErsIG1eDd3Wz7qeGSPRdcXDtWRAuiFrZnXo2a2XnCjaHSbpG72gql0QnvYsXO1izG6VcdouuevVCt6ZRnJaIcT3xRIaCFQFPYqI1BQ6fRkm2HGX9ByvXUP87jAGqW/3ptcxZ33DlZ6T2JlCdZUHlUaOvmxvs9AefLJrfEThjxnnXs4poj2ER6/9oqjcHrjo50OFPZWvhEE3j0+2Q7nBLdRyWLARA2PGp0qJItjPziqpC79wQNIkDRN1XtWnyf60Nbtj/PPfQwszXyZ62jUMOWiqGYdGUo5GD9DlFYXQ2QqRddAFaOJB69eUxvhpPEH+2B/wnsKmmOPu1PqV1UHkjlcXejA7lRYBacaeA/98crwn8gUbE+n45CzCrqZDJYrXVopbEzOSEYF0Alrpcq87N4KwxWFLjHQembccNw8uly3rXPUKiczXS2LnH3/ZeGJLDy3KPrELMcf2GIhuGQi5QjKaKddsbZ7Wac3WRgJT48TLuqilc4njOqNPLYIEjy1n/F83M+/BpilmVnOcPujWEXc5D4BjlW6we+0JXKmA+npdhCIHFGRoxJPrw39vEsvcTkFrIgEG7up95jL8LUvdAbuc0L/fecKfQI9SMrckkNnYnzBvvtjYpj90XKu9lRi3QWb+LXY7i4vVFfwNm7RJiSxJbL0eYbpnBJVcWS3fkegw/DHuSglYdhvZoVk1rIFoEzv39Bci/ZGBc1WjzjeJ2uAPmzg/Yo4cCkFryWoWFsR7GXw8x2DzaLnto1oAg3/ekStifKpyjdYwnAJlFEyVd7jYWjBlHF56joUmVTApEbwNVprXptmwyBFNEFhbYlSKZjYloTCoHLSzNi9ghPQANw7KNSB4pHAZIfcf9KC6mAWuRMAOyTw/1f5LV/V9YBMlrkbKPHfecxhi+IMBp6oNhotCdu+QrAgddkPEa/E+zQMM1ewmwZTE3oZzvcIJFPNeb3hnlxnG5RaXVOzvRFVgz1diXVeCwV7yBpIyvOcaTNh7sYNJzKFIgCD46VrOoCt7h1r2iU71E7SY4LjMUuMPXuO2hJ5zVS/sQAizou/vFgv8jMJ6eBoFVutnUWGTMuSNt8Mcmrs+DZx+QXQgqJsTUmHXOLN1Qw1pq6Ju+8WUvJHkpW6gUBmXlWdQOANRcCMQfg5+jbDJp6ay/7CeEn/upeMVn7vUyztF/8qbMKFVCqsjDrJc7WG72+cLrytT8yDN1qAbJWdrrHUo9refPM2bj/8z0r26YDFSeRPtQJmmBtGzjxQrXv/j6ct86PimKUccArwxJP3FPiLSwnu52rpq3G8NMDnTONAPGviRAJ1omYeplvVV0hqS4gy4scMhPYfbT0dYHufodHdrbMWGN9TTZyQghVaqYbby+zfP/JfExMm9/zQ6Vy1AdNI0cht74vpMS4uSeT3dKEjU2wAo51ihYGetX6nHghiHOZYlE5OvMnLqrHjzhfpXr59yz7wYgzPt/VMcgIOTmrd3FN05ovFjGq7pPYPv7DuwZR5L3lkZ86KDmvXKt/Dv4OCP1K6BVYlUubRdTmc5v9MG+c1nSmEByCoU/ydhAIDMX4WcS7QKgEsbhNgP1kizQTIplHVyY472H4BRweebtAKxVuN8EHWIUI+62MDPncYWCK6AU2/gyI0BxIOCud+DyzPghmixCkZzObuazGMIsD9ewS2LDKXYIERy/W2DvCuWriZZ6qP5p5yn4FTldoecoG+lF5yaV+ZZKQhBcWRaJdy26If88StuS706vs1MRaIfVECSE1v6vWfx1gjPBsBqQRO7QqRCIgQWmAxFpfRPZl1bBLdTrxZtSMqTWm1uTEk4hy+Jt1W8ksqZ1s8U7rl8hSuwEDV6rJuTL0GYVe9fAupubEKgtI+519Z+cVlOC26jCAVUtKFQtHFRQwyTdiNeneIV0UPPoOmS8GjeZtBUQDu2RpRRWMmzviYjoc3QlPE2ZMr3zi17zMl3gMGROQvkcsERwrbYfRYUlaTdX9cCQ+i+vuk0Z7lXacMzL4Kg/KtMrRoUz98bz/8C+dDpSQ8UbayslsKuLcUGKvlTKVRkjJ89VJfZVPxh8BC9M47jd2jzP46Fv5j3aj1+2TKmjIaQmr1Xtt441WSyaVm6k4ayHCVthwmJXTr04c8cldWpGHuI0okCy7NnvNRoX/C6npZxAhOMR34TkVcyHA3A6xYSvEOhJvuYIUtFYZHuup1u1s2PUw4YVIvI5YY8Elq7pbBltjkRoMGLD8SXYLf+Ca5CuX+tFClTH4p2ksD6cijb0RgDwdoFT0Qh23Xm6nb6cyiQTyHk1wVnoW8SC+g7z0/qvaEnA+1daWe8MQRNMYVjYBpPDujTVP/KNbKoBIsCubR7oMGy9wJozB7U1QGAyb/6GcVJ11IuZo2iX7EVrhfRusCOxS9nrR8DWu8C+ad37dePyd90zi045yQIH/xkaekqC7Q1HJxwEQ8r4l3ko7m+bBQ195/tppVPowWPq7vjLyU8sE3PHYka20HSc8hRuyQm3hz+OQLUXXDfSC6L2iOLeEqVfQTvTuyGZaePedcjqBXNaIzT0QHnVH5s0T/APYbr3kTGXy9oCFev4nkw2XvWi/Z/rHdToEpZCIFyNAIUKjEoSmmL9nY8NNNWuWHh8fcFZ43JQpLZxK4mhqYiqMBb2hNFilUiw5oINvJZr4BDRDLjugIwCXv7YWp++4X7Wmfkrg8Bwh2uBaYwE/uovmI7mVTO0unv0o9PC1iYpP5ry9SLHykaDydMZT/e+aoqGVUy1Gm7qsHQoIFzSlXGqWHpyGgznqBt8eoQC+V5ntjDwGiGYpzPpLT/En/S1EbVNZTMZ7W4ei45mC9k2A9B5c3qFnZZtWLHoFFxE3IOjoPgMHU4Cr84NOxRHayXvzP9Cccy9SQQMrEQk/oYedYyqrqbDiA/fy8pa/iEPnlt0robmir06EaSx4JvqM7lF7dX1ZvZ1hUEpfMfP90FDlzofvH9K7pDteImPAn7QrAdSsSw+DX1cYrlk/BpDo+AGnjo7fPv0KQZi9aO3dZhbre8gnEiVuxLdMf1QvUtfrQmp49bBBIRg/lvEue28MRwS6EJ4/wEVn9gY0kyRaodmZxZfgCXCo+NMONe/KzCqWDeejIOA2TYMcssJBkYYqbPsHUNkKAUDgbSaoZ0yyv0noN2diA/4Rkj0QTizYXTli/yIlmXqHqJCvFb9JbWoYtTElwlAFs/MQbj66/anlM0iozlHcnqIbDCPZBMO/CjGzgMClVE2i6dNActkp2R0tzTG+wJMWjO5p+OVQIwOePpqzvr2AkKwiNStMvlLEbmLXRNmoxNfwcCuDDAh3vGqpVV/qv7I0adTRAuKwWXbvKDXAtK65fck12607Nj/WRn0yHHT8PQjRMXlFslht6iHzPSxI3GsdDH/JLDLkSVkGHxOLMcw5jT3NanrANwO3lSBciT3abujWdeKFAUkybc2p33Lmqcphz9qRiwq/+/xtDoVaaaMzUXqeUW0q7mKIdq0e52ZoOgP2tnSUM22O75zaJoDhrRYpBnOO1BvXxH7YGS9/Wu/SqruqBDw8mEkVTepwm1xCnoITKpmN1pfLOOYOE16bn8N7+9QCz1IUHRyKw3BC4Y3veGCoSIX6FtlDbGwLO0L5L9qzDrYENP1kTMpwCoWehg7xJcse9HOp/uPCuGC8l0OCyWWP0MINInDnSAYReNj3+rbBgqe1GBMCJP4fzNFi7rJsETCU/MeLkgMyzCgROMlswEo5I0ov+NJ4Mb5m5e7hTuMJOr8qsQ9W0NjuUcNw2H5YB1btTkP7Gc8u3BnWaGRnqECTwZrD9g7uo2mUuT1VKKSjYtLTNDkBAcK6TNZngAe26vefRiKiKP9t5dgN3WCHBkS5zH+aMWChPYmCuzJjriAQ7AGz3s/1HeodkajE2OWcbG/7/bo+D2vnuXwTtAO54NvoAYIn3Y0LlANkqoWoDzYz8yeoaIDkPx8sgq+QdAQNEEKmPqPb0VShwyb85P2ceupd2CR0TwqaxRfyowMWc7NrwkuT676ZnKuPfRvBURdhtAqTAOoPm5e/OULIgZGdgB6RHEaIRKEsgfI0qVewip9LxqQhuK+Sw8Fbt0okwPfABUrpxjYKzxf/89z5PK14nc0IE6mSgu92J48/yHobWFadHlRtgg9NOOXrZVzySF1JVKhaRphFnLGjOxg9NqD92QUJ9CQ4nyZ2eIOYvG47nCYmKRxZAXVA5XobkM+iHTSHSHI7Bu9KiXiArpUk5l8JPmw4IunVnzGEuYF+biBNDEQhHNu+xTz254tSRGT7rU3nbBH6+5pNeyEzyHSmA+pwxxDznxvRj5zNqdDMktihbrcgeQ70fDKgK32RlOGeFDIt9/cdrUxLMxwQ/l2MMAXzeZqtiv0RIBgrVL40kRtk9d6Au4yJdI3/qAkDwBK45T6mE8qYWLuue2BAPke+qtvW4pCTtatnO25W+kY4tjoOgno7OlcLIc6Fz8PgBYITnL36o2mRLFMvqb++ZWnMV4gifRXw9IAzKPMU5mTTAMmhYbISLOSvHLFuUxT/z1zjNJsZ+00Fb35B+peBla9uQ+WSOxb0FNqIXQlMzikx47K7KRY7Q3DBM5kiHd9zH7NWdlMRx3GFDlzRPtKcxa3sXaG1sliI0iAOR60JUqEbm9g0Bj03pu1sweRXbxf03za06sazyWtoWkS0RZMQF4/rVJWbAwI9nqiJirU65qgkU+Omv0xF1AEqhNlf4OiciEqRFJ8OL4mStSQyz+CGV/llYxM75Y9nx8f2F0Es9BxF5ZgpGh6XvXhh7a8vvMjwm8HA56pVqa8flvlp7gKdZbVLcs3005zOKDnGp3pAbuMlSL/GKCavsJdJk6g+AqszWX7tvLA3tBBNLBjr4IIH/v5Y6db0rK2++UyjRo0JImfERK08YTcb6kTMgnNgB/qz3SdQXkucnV2k61TAnLNBmC52TNldNHPA7NHNfezBvTfTIORAiG2DDoxP0x2OKV185Cc/ppyortbXmjeXaCOA5R3IEelwmSOdJfrOJ2aJA+ZtOoxb7LP1DGLtqHSW1T8tqEhMc985zz43l3CB7vbi5FdzY4yiGGL45eeIzzlvQQr5QZXnBExF6VM9w6s3THzEGO3ht2hoAXTVXN/5edlT9Elzra6rxJrSUk1+KdR2aZBbTOFsQUovkw41rtK8z0B7vUuAAN6wQWF4jGE84iA8i+SzViH1fYmkDbmGExvKSC17Q7yf3ivtmn1Om95AEX+BaWNJqf4EAAaSabwL++6t18TQK7BX4X5SUQlEXjXdudpGkbL+XUivcJeqZyna4WVHkD9N+Fy2OwesBgqCY4f/3jMzKZKLX/xiyySr2NALZ5+5HLFDi7HttZE8p3+NBcrAPqfakViAxka3pUemafCY/PQmx0/QSjPrVEGsiR0p3JpcJR317wFeT6CJAA4mzLYDf+UsNqWeRWVFLbPKkgrUx5wrGCiXgf1hhqs9dj1UZx2LRyeC6b+4fCRmmqyiaKwZX6azuFzAmc3LEyUni/Hc1H8c0BzJDLqqgnvAhcPOnEnL2ORIIskt5rdOUXcYUm+BL6D2Cvn2zJJUqjD+JxlKSX+mE0OElRlvJ7a1frSXv4sH3PjEQDdrG4/+p14tHQ8rCBn3Q/4rnRGop5+gM8CodOXTFqqz1GEYE+02nCTroXNsd9/NRD2BOXOsQ7BLq2QZq5vApwVhb3ij9w3FRO1hGkvbNAUKouoHH2z1eLPuOWDCDHGqRY7q0Vm9ybqIvQR2hV7dawtspxmuBHsG/Ujny6AaSN933cZARS9Y9FQ86BCApg0jYVQ6ViRSAoIhkK7Es30kX8rJBslXSAn432KlUQ/xoCM34cbv3z+xvrPT6y2q2zRHkru/7RdzeI7nCzGjZV+POVL3fjpc+/RAvhhjoiw54LtiuUccSndw/XJr7AUojAwW+coMim1mKCFRUpXMYaiylXqQqMeqf4M1PKqJSs1tr8uH01fkSzndA7c+NNUoGtQ4sH/NhgPeqvW1x0NXuvz9Z+RSwrY6b/hrfTLFFgMyE96g1y2w86pqcnKFsgic71RdDmhCK373M2YlQjQYJNmtgIn47zD1kmeuZztZFpCDrX/h5Bj+FIRqg2/WqEUKhgcfERcMXQUDs6GtlpfmmQUpD5cIzWWobtScAbZO0tT5CuRwVWUa4O1Yq+XaENvDE1Ov8/0jrmY1ZS0GJz3MoarPpt1HDfuqgokDmMTr+XZPwnYUP9fgvAg7VOmfv5QtnJi2KbQUgNpSQp1BWRtdj0Rg46orTTlMXJ4Gn9bUFRvTtBi2O1Gbq4X1f/IxBzJ3xg5Lhwlyew9P0slOjO5oXivfRL/6U9w+mLSFhLzUP3QHMhaiooFnmO6QBZtiXBU38JBAuv2vyubwpoO6AmSINFgFaOXtL2Q1CcR4NmjYvJPam6PpYz+cB/PKqnbz9IX5BqeLT0EeSw4d2Ij4LAVpQX0gmt4BgyozzeexsMk/Q4RkShOfj7TMgCsw2yKRauqEr58WVAwQKguntW+BZ6ulL5LgJcVIOa9MIFFw7uL6SpQ7lj6UxhaLFy05AbTuspD5RPLJ3O4AD0Fc4NBho6wAIgTn6QFi37HseIFmQBABeJFZqewZpqwo9Iy2TXvYZ6HwAyvo0oT+PimqwXoz3/eaXEzGgpPn0YeojUwWdEIKTzL9IZlgiHt7CWTCLS6GGQ067YBvb+HZTnHyI6Ll7Wb19lcOl/BX5+KCVK3PMBWG7MSGjEqTZoFj+MKtnXrNajsBFj4RxqMsgD9NuI1U7L26dq9CVPaVwuRDJxlIzzCRU++4OZjtI8FAa/OmbtELdRkDc748ulbwzEBr4JJcY9Ml9+mtBVg+ca2HFlSyY3azYH81R7pB4I1XUo+sfAmuLBRrZExsatIPplFXTHn72fgATQGWpeWFgsq/OdoBuxlcZz45iCjzy9ZRbkB0eISlhp9ddHEKSwdjviDZivXl62mzWDxjvRq1hxxaVPi6mphAqvQSPyuezGNeULSif9AvcGBORoUDNo9hLy060GY7GSDg9/6Xh9jTS5+uXP1F++ooS5BPuqOJZg+uQmB2Ey1ToHBE/FWKeygW/CSywLzVsGrSm97ouuTbAERb0B/6TcGcoiS+bL7jrTJlVdwAjgUt5G4GydVSvFsg+HiDVC74AzTJY6nPprLD1Kfx3Od4kiafuWUqBIsU39V5iw+YWCpWIEwzhwM7ErQjk2u7a0QUOCqkxlB1sETmEYTvSR//SxU7zJ1dbG109nD3RTxxtO6S0CEWJu90cIuUmCs3RFRnfmGMa98M2ykbePl1pFKANw5TIhMcHRCITL6Boqd7m/NzbpKXAd55r6SxkACpF4V7syt5hcYYOBmS4U6Dn39bf/t7aUK1JVdjkdUAo2B887VLOP6xteI7CeF4mBH+P465kiVNklAVRl4ZYtlEmX8kicRRrZmjtXFfzSYQPYnoW+300efwTHcLBABH4lTMgbLutWiYccRIXZf0j3bOFUWYS+Tcty1I+28MgQ4x7fd6Syv8ZSzmlAnCvhTyAt96ys8ZQJ+6ioW85yqvyVTvYd0ifpicyGG6AjQt18qJ7orNrNjCmFW6V0Bfq9YYMZPeZYEW/cRZ2F08hgXmUpqm2S54tJoPTkBQA+uE8ePtyyNt648ewatYlLzFs5Cr7bgpHQz3ZIX5xV1ZbfEIshEKWDeIKRugbbKTrdfOEcxcAf/OKXVa7+iqVJ8fAhXGUT4JziYl2PiGgITQEofxQklzviiphZnVRAgwzM/RjsBqyXeo94DsO85+LXFafUtvhzkvknaf+FWzFXpcHn23t10ljvSDaIQu+O/BeixtDTVkvCLQLqcuQT4w+h+VFhsCuUrfGdhTdXaECLhgIG7d/2TjPUkgZ8Ke2do3QdGby6dhId0+gUkyJulQ1eynvAAppRwb3eq9Fuvvo10NaenkbD3ncD9S4L3bfUYNnjrj9G9RUqxOXmHTwYAVJQ6yQKoRNDYtD5GlhyH5clVpZtWblkui21PWoK5S3bLlFUX9zuqiHmv66Nk/sB1xFKCDVF+by5mPJ1z8CGGb3T2wSrKie0xc3zYsBOx9c7f1+pGuqpZPw3O74upWMgxUGupNqfJiwh3Thf916n1yhPC9ufYHw6YPuqJGpNbHKFtCiEkjfpwJo0Ds5JpvtAi+8MxIbRve3RQShkKXlL2afs4HMdDLeEdQIearCTHh23AsdB8DpANTFxJCdIvBTEP4yk4HFBqjbbLCkKsO9oG3gsxONR7U53vnES0yZ7DkhEyogJA7efqEG5yXrazzwXz5RCSG6EnJbMQKtP3VkED17Njy5HFRC0y3315khdoHYQcJAnMsKMLPvhfj3Mbfo7VuB2W4CU7xovsuON05dkIUWUlDcR36wlm7gOV9MrQTL0cRm+vXDGdTo3zUZ42NZpM/WAUC0/mIP+YsvXVIXrxzk08M9r6Cd3Wvvho6B1dctBVBeM2CORMr0grxdlHj9Jaj8zmWZQGnreokrrOR/rt2Nx5Hm6d62qTfd/TRRvxY46AZQiYIJYACjWZK26ksAbGSEQBYrBOx1WTu7lJcKQWiZbQ8g8zOa46nEW50Byl9ZR1c3J2gddTSy8lZkuhCvT1i/YbnMviTx3YcsvSF7mx2gTNfRjwS9lSTZDDP5L3gV0d57iRY0mbbc4e1ffOeFynbEpKPCRQESQ27+p5gv4h+7OF4FlMfod/u8b+l+654ylvtKOtuuq5URJOJ4gs+hgrQKNV2+3poqPf2xnGNKLsqoMYqu1+qr9TabcjGgxydMJ5DUUSgWaCm7fZdjgHN+2scvngFs+v+B3JAe2ephXniOuMrkCszHtg9W6+yAb1KiGph+4DU7GIDDXAoPZRfv9hejj+wBl/yqiMZGbzdaZAEE4A3D7LHjGYHmBk2GtzJTBy56pmxUG86DkJt4qTluhCdt2RlrI47Wk7G5qCPflgIGVRm8L3o8Q93NkTlHukey4SJH7SKDj7T55GtsJAMXdtvJ58U7Q1v4xmxBR3M706JQE6c/9VxPqLCIj+AqRxLePnxmYJKVDAe4WX4jGrIp7vwPpg/yFDLLzZ2W/A78hLjSscmcBWnTJrtxjkNzCnLfxMKcWKu5f/AeejqFpvf/POv6hAJQM/Piw/P7NizEIW2UqxPTYf4wG61PdMemt6U/H782Ivm8VgV6hQaBD4qoovogE4TrD4067ncoWVUBDjz8Id5Oud5mvUjFRhCBE+HoV3T6gWXmWdMezSArLVPJyr1eug86BDtYV61Ci2wLPzI2HffrVx9B0g0JZxuozFOiLsF7jFh+t6zz5a8rztksfYAT3ff6oiGSq4KqsH77HTPRnkb8Et5a/rf0h3tVfeUOWuSui3ZyzkzPEFJPI/2hRGMZyXzH2qeEtg/jiinzYAToHaSlM/PmFAYwpu7N6JkTuzz2aPNIoIbNM1Me6SvOOBatiCS2JP1sbbabgw4Bn2JxGrPw7BvA5UFt4I5IscXT4gld/JVv2B8U2aU1yPn6v70Yz2bi5+j2NiY9dwLf7bf7Z4NU+4N5UCNvLgyElMZbWK3gkmEIZ5nrBuvDV3EPG+/NxB1sBS5mqltwfFXvsb+LcHIolKyXpG8YUgnirxXmE9m4EWIL0f9lPOAwBP9AT5/rk8fsRASxxCjHDxsGdv5HDd4129HnF8r1YCaMmUNO4FgCrpxsutXxe1eXNoIl6mVyG0fb4GmwQqm2BPsV316ICnlPnf4mpYC+jMast5uVclkvtPs0frere/k+Im7cDiEvQrxZ3OU3aV+HjUwCnr+li7qTjlflednKcPtShIjYe9ZutvlE57brdEoJa5HdfOThjMBXGoRMb3RcPeE6jKnj5bgjquwaQwRCduK+wrp1pmhJO6Z4/odAd2TrObsHeZWEggiZWeAzSliynOHniQRi7BtfAMybZiyvYt+4zW2sTn9EUZbp89i80koHXtOa9h3RqEfdFIntex3vFYcUxWonPpQ6WYaL5ih9Q1M2KrWpEB806GCqVtetAR7mHrPPNTxaTdZH3ACA1KYy4HbG6aZ8hcZp2xHmIFIDbTqTcQxUfMUmq38r8NtjUs7SsW2BCOOCn+nZBSXiWiSNmyFOc3if0q91HJn9YS92TqvTv9ID2XCJmH+3s8Iag2ko/yoUX1b7jhJ9yzg5TW3a2q6y6lEIR6RJHBi2v5JX9/h9ruOXvyJqG+txAja82poEA0Iot7gwTJ3DWSncS/d4zFl8PhWkwQFyP5fQL5QbxVXLpUMXUaBtEierSTrvA0VE+pTNuoTMUcTBZlrVGmYGgIsjmN4gVFAN+z/Dc7hm9gn1mxqdumpk2+4lLkSGyH6YNi2Y6P2QJXsWFw1ya76VuzPMP8Mi+c8HcLj6S7HwXYyiHRIWoypQRTPlb07r3yQNVPXFDRpiu7KfJ3ccRpgCBohp5oALjcW1rXSZT/S5fYQqKiIlu+7ytYTZ+A4JvDHgtfVmA24HIsGHWDhN0cvswUYjhXAZ9CBSnBexYm0WvFmoPG83yc1GVxkbPvzUT1/kszfdM9C1K+eVny1NeEC0UkHAzs0NIdE1X5862LDRIB+Kn1GmhOzPqv/q5tJWNejpp7HzEmg8+sqZJ5N88T3FX39Ly9IB5xkj03vG2T8mIT8tyk53h+BzbShiVxnaEQM65/RtvOc9Dqew1DSz2/IvyLWCgqpVk/TVIdDGHp++KZOj36iActjU60/z+CEk971wpI9llM7t5W87TEq828OfPlcUJYmgeVoihGWlsYgGgXB+lPG1Mxs4Gh2XetXXjSObGCxGZEkHpzml8moX8HG+E7BVEDHXYLU7JVz7MXd73yPFLYZw6Dtjfe5BSTPWpO7CnRkwOiwNsUID9S8/+Y413nfDk/6PyBTDfr3mmN/oi+l8OHH5eftkhC74ymZZettAU5bh4HONifRJLwPEfIaheCdKu/iL307GgFQRHvU6S4Gc3NdeZPIqPmxcMXSwbmvoA0lvurVul3c0luyNwGtWIqg5RTMyK2WCEq4QgxJOEN+Q6OnJzd3rYND08xthyXfTXuwbuVmada/6HwS5ZsSAVYf+jH3IBUCie71nSj4yAw5bJTfHOCTxAs+5lUe17wCw15LX7PhEOiwgvHYOWu6f3i0y5FF2R88FeZ0zy9kPBlGgcgnhaKdyOdzFt7QCGoBWpqZK2GPK8aOHszHpXJSFvOAf0Aa21dMKOvGNxLMgzaO+UIoPDdXRM7fJR9SWIdhYD83NTZq+2ft6ZpO44FyD7PhRozqcvN9cdKE7z0PzfEVFQ0nytajudniNtg4oSIpMz1W5bSRe8zrDuter4nD/CABR7z4nhxmzZtLRcQQsZNNRJ0NdmL467gsmN6sMOBMY6dm+MwIC+eG5m5QYUUEjwgggklfHC6ca7BBoVcKc0plBmdbAGcxwT7ZMPb0DdGg+ufDyJFftuzpWKkuDl2RJL/pjvJxtiEjC//fDI1hJ4fD/QZIS/+hq+0Zlg1ZiAim7+m8OFEcOnUcEfQ6n7fbEfMNFi7FIflx1cUZUVU8Yk9Tm6TAErHTNrJkvJabXJ91Xx4JQoaYk8jUnSDazXYzTrcxd4Vbw6YoiA40XIWifBvNq72RLMw5qU6odFRAGzYvIgt/LJsKN2zi1VVAZjZZGB8wfnqPzoXpGHOvkgzalsBo3F8pn9OJZC9Rw/VQ9OirSeE3n3f86S93ELuIBjHhnzbQKEsXX/v3oc17+wHjTWrLSSwb8kWMaLQ8MN/TI4+QW+7JfsF7GTOEUnVlKelid3EyIry2Cg5UxK5Y9BpXjBWfWE0hQUbQ26BvoGBrNRqMwHyzFEFXDD52BiSXPRRaDeGn63zPaWrjzQ935i+CabgF5nM7CHAarsdEke+NZSD+13fQ7MbATh3HmWlu9eqUCrCzstPrR1UKZvTKTvwJc0LEwOZaInENJZ9FbIY7225r6Gb9TMXrdOiA/eh6QG5V0ETE5QSh2obGZ7xAmWIP9kf6FmGIpD8ZXPFBnL2nPGUkXqcGA99BMsSGda9+82EMpeftfPl0u2LgYkyfUpudwj+pItc56Bui09WQGqojrW14IsR3RWduEn3av7aX/stGg0ESWZS4LpRSowH6rsUKW+62zAsa2AqQThw80Bd8QwisI2SevMUAkNuwy6SXwhEwVSBilQWiEtzMt664MYYyBSdSrpfBA1goxPor/LjYMjX/U+/rcN/CLcW9YRwe9Zjf+CaEZ+OwRRUbdmB5DsoJm37oyQyqFTvMuk5n8mwQYhKLjv5vT4/W3oUqsmeuTKAluUndmh+i0DFjDvZUKSKfoZl7ODSm/NRGhHtWblR0fT4sorsTnnrZaXeDLUkR9gRBPpCuF3PSFI+Jiv6tDPdlaW1IAcJ/s/scF9cztXvzcX2hrI/wv49+UGPjBlMQAfQomsvKVj11EWYm++YMumRIrhPOc+YErTCKt6sTyY+vW5SuoafDUj+S9JJU/yXPFnSSXNArALUcRMFbiwvpcaPH1TO1MUjwNNPQ1bObV5hKIYd/1C/gCznzzN4P4KTQi8n6HIyuAxWIbANhO2ULXHFH+CCgOmcfVqaZVvBVbZlBaLVOFbmBY0qFJlxnWTRXwmgzLiqX0rnvLQw7DSCQ2mczZJogAFtO6AcrYS6q+wF5TP68tmT1bjcLxbQLirCCj/1Ma1s3PU8A/AH38sehVfKnFKdfvEhFWB0HiORqd/IAJ5S7J5mEsxAxdsf2b5FRCpO9InhkG1lHqaTSkQlKeU3H726IwEvsl845vA1/4Jb5TYEaVGWaFR0hl9IRSmcP4TRTfvtYi8A0g/YpwiI1rk9/9Nc34gjypnaOievjHjGhPpYrZaMURsMHEM6hhWwuYe65paoMNrd0GEQ5ofGOwh1IgP3vRiJvQrF8Iy3DcBQ8MRxMiCzBrUp2PuNxJ9b+87pkXGtb9GukjJaI6cF4jKDbZrodk5pafzcKPbViOURCmjQMCp+Bqzo+1Ivl8PsYKcrpHOgG9wsyry58Xu5xohy1TiBG7IFttHPmpnmIPAQkCupQuoGw+Med2QavoSyUHgaHPBKhjKp5DjvTClqQMzXhjYOoqePfQKnOZg6FpaWY5pNWJm5U4ly+A0Jq+NEoOLeuj5BlS31bnZEsJ+VU8vyWIdmdH9TAeBhBxEWpNvPGQ0WOCzfCqaD4PPuMwU8LZQuB1otHv8qYFY1ZLimYlF89/zkhK1ieS6elksPCLb5ygugkgot68XgR133EPUlPXOsyLJZhQxGgx3jLbhLmVSKFTqay7K+aGllxGJkL0VpYX08wo4Ia6qW9CIw12srWbQpudCFKFG1sbnJkN55pB3yqlrIUKd82U1/3lYsmXETgjCaqvqOTN6zqOGPZcthZqU6bFnvSjv0A90jk/lloQ18VRmxn0w5NfcmBIvtOiRbSrLij0cvBJp3Jo55/zGkKRTFjF9F4I3vHQGu1ialcgV4QueIww3VwNc5Viktyt1cHIlJiKbOg+W1mX6yGFyXF/Ivd87GxhO84sgILcZtfUQF3YuNQ2wTcoLjSBHZbghLRbw5qlG/uZGUtI5wY1sfObDD7SnAz1qBH1ER6JqJL68qXL1nVHM6yd69s9bwRANSu5sGcx8IbwffFm7oyLJCo6KRGKmurq4cbL/GUbVhn+1PByt72dpFmYxnxe6l4p5Jx1Ohd9GyZvU60D4DGQ7byvmLZHNjE41shlTw+fNkNqB3k/bwkbyD9HcBhg7d+0Fn6HnDLHBdykQJk0M7WmA6q/cY2zxp3ZEvIHgO8oas2nxVYmRxU8NrxOn+SF1Xp7shyxjktgRUEmpzXfZ29+yeSwwnznYHYztmdY/5gtjb3lG+E5n1oDx6/d29xgGupCbb0ydQDyYTUgbpiLJIfr6SnoePxJ/rtby9s2sXrC1SRyvzK3zrcD3KpHMw7UEq0OXGTQQRwKNO257xAoDvLb+pKAHT6J7jPrTn99WzddrSYCBre1v4tMiAI+yZI9I1FHgStKG+MIwqLLD/RUDEtk58fdrOGkUVpBNiFkx38YV13h6CRdl8nMiGnmKbCsUuynGb9E3CVwCseVYMwNh77F5wvHK4YGuSr1+6ouHS1jCQ0Z9kS7Kg1paKitzrQFpgXscWKCjEXn2xQV6iTQST5Iby60eojLNIF8VM7jq0YRMC/cF/LBB6/HNEyfz/CiyVrQHeFt23tK3TJbUntbyu2X+Z0n9uqSJ/Wt1glH0fo+a8M4izpnhDnrGnlG260QsuG805/ulFqgAU4O8DZjInPcWhkWtKm/QNt7PKF4RTRYc+O5OvApSCPVWO3QkDEVY1q8q1BXqwVRVGN2PYjD77TCuBjBLjZiUoHGtk9S2oytE7uSvFEUrZ7Qzc00sQtWiv5GVQMOX7Wd2nSWZ1AL5ID5kZXEQQPh8seVmUK1+n9kCzw6O0SoXLUdqIVL/fzHtHV8cTwfJ+Ppir5g/XAQkNqQc7wm8mQkNH7UFoE709FoJaco1Is1vPHk9K0J2FaXblS4kXS5YC9Q3rWmOFucXPOfn0yefKgtKxTpLU0rHntNZwMvicOd68LNZaAjxtxv8UJ/OFLhUM3rhhU4+EdMA/q4Wbk4TUp99HtB53obMJbcIiiLCJZ2TUBDh5xSIUzOs6iDrhtjsnKioz1yP+FJ4pB3C+HwPx9K6RybSPKaqpVN1yvkPdIdEptRkQAfD+OsMSFHlhLXWw8f5Zf33TgnoduaOkH2I6wrkY9R4t0uvwXc7FVupTqxpRBLVL1b4wlSjhfqS5f7ihQ5hL7164O1ysIJdrQhPnKHtwkZLk69OyPpjA8Tj4wLtpaaWEl2IuVR4nqaZwFpOsA/egFKUA8jUg0n7ReAvcI6FagkZoOLbqTzgveAC8TCA4mGDd9g0NDAyxYgl8FTYFZc2jaodMCRyaSxs8gOu5OKnw5jgpEilLS3JAlFyQs1efSEAKd4ssgHnBoP4bwjYx66/mjbqf3IdlUer3YwoaFrWqfTilyuff89N8+kAhv276Tp3cyPOQzG7QY7lqnyTSwqgS6xQgPZP9O+KbD5zbW6qj9jJT62jjZB+ZqeQ58CGdSwCzgwkC45xzFW6Xoyar2HfRgZyV+WSGJBDJ/XituXcKSHLMQZQNGimMEjzONfteyOlWZuKOhJ9Js0QaEhRCO56eGqPOEF7Zk407MYJawlkadsF8sQ9A0BtY4zkeNi5DUWRpPZSPnXjkPzl5Rb/vIv26RJRW0+X5FeU/qIR7zCgv+lneQMjY21wAVeWWZhPm1RlAR0s/nzBPBqF10yer+OHIcLHPgDYjmTn3hxMLq2p+f2p/mAF01B9md26gGVg6OxhGBJCTCfvmU9v4rSMbnQdCFqUhg7Scb+Vp3GJHOlcfXUPrkCER/ylNofqWtdcXhtYVvhggcFTrEXVG61U+6v5GUnMMm4KSGG7JSpPijapigJL+HN51JRnHPF5v+mtop57tbmGNuG5DjbL9DZRRToImeLMtp5yyEC5HT1UZvFkGU7eFxUI7WHS3eNtR5S+CBxGf5NiETShSUWojcpkAxNTT3xSAwvbwd1mJf3Vx7SDK6L9z8NtkLE7gEsrbUdzkM0JVgVVaBWoOQL2nAvdZyOHsBfJ7dZgVnpxGfaEXreZ5QBQAji6ZW7YWchAWfmAGk2lqFBlbt00WHm0hGYHVQxWnYqbmoC6uFHMl5+LuYUs/zHAZiabihHGy2boU8Wzrx1oViwx3l+JWnY2mc7Bn440KRr5++Vaxq6ZnR+brFGLi44RsfFv2MKbSdVJBatDYtM77ucfWYQY17KfM9IVI2n2eQRU4BDIEI/+GCdw6gwjWa05Sc/21HRLJqAMC6iHWGZxt25PPyJW7yjKRSWRNi04uT3TERdNz1XTY/fwxyliKBh9aPzjX5kA27M7u4tDHCl1xnNULbnOnHJlxvP7VP+B+QUyQFM9fe4OdJgy+yDVu3Lv+qw1hiM/eeqYKFmyJyH3Vucu1PEVOjvmDT+tVejYuJj4X5Grs5tgp1ig1sszxaI66cuq0UUNvd7NKwuyByQpSnEmZLDGuh+2LQVd+Jk1aNcv9a3r/LJEgsmYAbyDSrfOSudxVlTBJKmSz8JIChPmqsas7v66XMBfnpWJYz0yVQYkSvx/R2gEw6ITjARgyqEh4QBDt/AfA0JvYmz3tdDLQmb3a3jU0TokT4SUIAKrunrJhOMhNCQfmt+OmmMGBeedrsUoAGL99ySWtqgb17SOn2C58MAm0XVT6IHdkgpOXFQw2V95/lCHaDv6gxjnOvX2QjJFqPl9/E1BbKZfGw7NSQ+ufW9UefCks0sG5xi0fBbZQCYe3olAXmeQeiDOmDRI1lOzbq5QlEDR668L8TyDZ6ARtrF38/OoqhamU1Zr2IlJHAs78TRwGjkD9zicnz18SNr+FYckxoQ/pgb5/vXsD+wk4bTMolsvEuttCt2V4ka0T6LTvdgy4peQ/vG1WWmkj6dXoTAsF2gf8DAuvnT42o93MMPPQM65A6DyjzkrqCBgbIF7GgNFxOOys7Nq/g4Sq31IqEWNMgqdjkOx12WJjbk/KWkBRuOn03OJMwAwEQu5IXHlFteLBpZaYi2HGkRUrbhNWeMg0d8t73CKxckohNMFgpxFqIq8TripngN6moBDOxdWRhLvCUlJXIMwSK5lL9Fbsq+eb8+BYrrhgx0txsE4SZla6maaFj4q6N2qll0QPtSA8Gam7KCpSWthTKbpJbJh+rhMZ8ACwhiP+VREIjufsIrFtY24wjWZf3Uvp5RUuaBl9MBEM93S4PwQL3mZKM50ga5qRijuUFYl4eAkAfOZzKDmJIBJNtnMqnrCCuqqEvYiTJVFoXS08SGDCmX/8/S3aewKMIh9aw5+KtwSsIrefjYAcGQcYWH5UP29SQ7GNSAl3LK0iblaYrkn33s/9M0tMWaXeInR6DX/PXU1cXH7XnjoOmL7PaP5dUVlXXC7Wgott81MN6bYQm29YKR28qVMFFH0I5CukGomKP1U6bwpdbr/8JtQ86jANsoTV8ihWANQg6JHaPX0go3tcult+56gsxWD0pWnKrSsH4jnBURhZYWhRYQIw7Tw+DqW6YseSYx/I5+Lxh3QFseRoihyxcWcLtGUOZsBXYdS8oYPLpnsyGoSjiLwTUb/oFVcq2D+CbMouTbgDS6G1JUGALbiCqI53NAjQJ9+fC1kOnajjffqrXf3u+MdKrptoeaZUcfCnH7PaZNHhkIrXyGFWLVth65P+6WE+1MqvxJg/bbqjoGYfJSPjvwJdw42bLN8vfVu5wG7+wdY4uKiFXRW6uOTiBo7PmT/1XAe649N0bA+KhblDw3v7tUp3isx0L5uZpO/YgmAsAGDaxidb0xehos1NiN8+ypfUMBK3nGYGo3KKThwSbNWACYeZME4EVSR55u7FXHpfLtR4/7WPLLgZwGlvQpXaAZYhnPkecXLxVpbXwNJomFIM9NqJkQxUiASmDWDdXPPnnkreF3D9NShRYuyZsmBvB/Lod0JLtEXtYedU8VH0BzzpMVfkkLbDZ7sV0XUztsGYjiQNpCu/8Lg3gO0Do9dz82W3qU5Hgu3R9+/bN1Zp0W38ANEUYcIq2Usx2L8xrJ8VIyzhNpUarwMORFDFuG8uwMHBhAw4hpixeKNp0GdeRPVkgrf1nj9ADxN+8yQMNx+Lg8mLazkdtPCqdthfl4gys0ti6TLB80xVd9fnZ7zzQpNv5eb3bRzUn2Wyi4dWnVCTsAYJJmIDcu6ybjJriTvv20wNnmXH53Dav4lU5pytYGLhRt+KZfewjSkebUhvt6Ijw9NEJQBR4tzrKvm6GYHHlpic3B2za79f08EFPtcA3Xwj+8W/VtaQzyEsBsKV42b8JROXB8l8V14FPoJUErL+bigq09FCqZS9EQQ7htj6SJ4AyTODLCLz/2v/DWT4lBoFdyAXXUii4GaDysvzuuDM9S0xYKegRVhXOd2BecBo3U6wpne63qeeIDrMMaPLa6aM130Bm9yGrsJNcdTD2MljfCHyZRLwxeciWYN36r+R1p9HgRPVYN+6iEcKmQGqzInpMv+1QEqRiOudPyWcA4higBp0ss7PkTLJJjRIgeASXTSZBJAjsFAftoWsAftSXZ0LDEP176I6YIlrbHCucOsjHxXdcEP0jw3JF+wMXXTswgMZF85lUG7Pt9QzkfkrY1PHEpprRkLg7Ni2KcGrrPr9DSSzt5V0T6Rb77qLtyYgF63Ai7xIqmL0NcWYz5aMxCHGAaVK4i0JG/Xaa30EayhwFoLkQ5ezjSeitQRTI3BamiSGKAvyRssJrOB4t/JPjteDKNjRr1CeBz7szU+p1V4g/um88/wYvJwxk4dWatOM+WP4audrskSaTqEO0pDI+6Eah8uxyLkrYedzW2cdCYBh8igYJCjjInaLQGUtKccWA8mUcLKkMcwZCgd2iViGEcFBvzgtwJfDOAhU8kOkgMIV5mioCl7vruk6zGYrmJz9LewBUbeUfVYPKeoNK+Osfv+7gkY+VCkhOXzLOQVl9c3mFkfReZzlY9MWkuSqE9Tr200cjBnIOc1+lRSsZVlDOSpBaNXPd/qz50DTCYkXCdNadu4sY/j3AAdEQKephUvadoXOUafYw/Ta0wug0EwskB6fVD7DUaJRIvOiR0z6Yy3nVT+/xaFXYfI0cfq/LAxKrMRcqNg7kDT8tqmq098YCVmI4zMvTzDBHOpsXpELC0rihERKE9FEpvZDBmJobuOUMZYHVQDryLFx2eDKxmgk5m9kERI0HkrCfxSSYeVJ2kDGfR5EasK0HdV5tUJOFs+6l8nEo2APdfFseFYYlbPKkp5KyIKxZpXfmcb9RB4tQcqD1sqOpvt9gLlF"/>
  <p:tag name="MEKKO" val="MekkoChar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Ro1QhwQgzcPlUs4bnqx/Js9tBc0tnc5iZlJuwYyob+tu3/prjzc7Jz2eJEST6bmFXYh8GqnPzkYKyIdMX7XqLrObO6XX4KSjf1NxM37Ah5JDWXebDxX1rLVKmBtE8hjXGLeShw5Wy3lsxyztfileYy1to81VgSxhT8LAtKbPV2qLfavWk74PiGOnoki+S26RVWJP9hksq93hVRD8s02yAB8flsUKtWOkS62fo1nWN+14437vBQkSRd6RkChyJ/afos9o3xQJU/4Q3Qg8Bz9SvGzJ5hpGeYPsjsyixAQ6Krn9CtJgLCS4VStpWnsVlUTWcAQhyC2TVS7oMM2w0/qmOvFeta0iOv1fIZ/PhKDDOR9tI3MVmwAwtPym7YQ0brokr3DHoHd16xaCUK6g7QmPRe8yXtnXAnO5v2I8eD3WwpizFqvtSz+072gbF8vNgMnMbxDFhRj9SthFdBiPlJ1h6BRqv1HJOIQg6C32aXPmt9rW+j3E/RdtuwXgpWVJ16GzIYsJsIH/+KCGQ5EK4B3xP6h+DSsv5DZmwIr6Gt+lqNTtF87RPnEQVpqQg7QkP+1luF0w918T+P88FBcSw9cq6XJJWQy/q2rmf57xGkwelXacwxPfPGUAdyGepLIl4/1QWgMgh1N+3RJPYy/IS4+Ob1HrSgXiN5IutGA3DLo8Z3Xx1pCN/xQnjQVQlbu9g4XrRjPypYXUdcVy9UM9FlF3rEuj6u5IdnFkOkBC1PftUoExZdX5xsPVNDGW9ZHHT5yVqP5sRL9PNZ9jSeWMtS/+CloeT89s68RdgWC14EEltWlziYufv3QZ/jPBfWWBYtZO/89E2v4VkgvCt0AQG2VcKzVXcD+knauB2blRSd2r028QIlRKtKArWMBiqnnRsp6jJS6MTe6zsPa92+bYXuT8E/yIef1fndLJXi4ozHhmvIGW4GpPzM2adgpvVyr52aFKSv6/iy4OKGqYqHg8qyQAvsec5WTwhGp4yA/hnvUmsm5VdlR4upxC+SK1JYYa1nEiaJf53KvlxWg3Z8r6PEPKdio0sraV7APzDLwMqgcmxQji9i5vq2TpTOXSrtYrbm5DkEwJkzv1+NAsuHknsNfSA5qw1qB1f//WjZj1jgiWDJXJD7OB7NIFz2qmft+VOc47eZUHIG2vxgfySSLcpT9Cees667Aqw6okR1xWGhdbUFLWLf3rQQeIF5v32MFq5c7wAilX78jGSytPYbztb3Q12mGn6vcvuJcA9XaRyr+tV5PRVDUNC9MegZ5t6L0IQd7Ei04OKgB6o1T7dbaAp43jBMwHDHPmmqcrXOXrn07bG8K6DNp5rhN5zLh7pKqbNXiGn+Pphfeqirv0Z3TFHHT+NQzn05kX1bc7Fb5zdTNzCwjxPaEWOMjlviYSRPfLGafibOZRLhFqDuT4AxIqWl2UIWVAtaYksHxfZVF7XNff5EUfWQIrivsGYoqWrNSFoRkQr5bXUOA5q3JGmOB/2ZkqALcHXb7OaNSjAXSOT7ENjVloZa7uY3MF798Sd3jL2K9OcGg3GwHkcmPMuzabgrfEua5GUsLgqGXclgiyN8PVKsH87kMsgryNMliYDWH3Mjr3FYb4lwyTQCckQpcJ4QTKqJ5bbMsXCHasd75OCygzXVl7LL8WpT8+mvWWQHjyOv6bk92Nxos2FxwDUCJvzMergNlX/fxJ23uJlIObriVm/ldxIuejHMGswWB75diwPboJDcV8y46moNyO4kPUaB55eXS0JHouNqEBuDpdCQL8YCEzCpuGSvfNvjseTI9HVS98Bl2W/ixCCFAdsXkPJEqae7Bib4R2glRU23reVSWy70uWkVpFQchjb/GP3spx2Z0ICPFRt19X/2n5Ypf+Kjqy1q6hUSpKvYARG85zPwJAMhUJxKR71h7TFaAQeuwlIhMs+TzpiRVgtMttw+50w37jwc/QrAHECQBLhReJJtRqIbFaqaqpMXdixaCi567KUl0yDoLm4SmMQDyRDjj+N7XC9wElSzsFnZb3XigviKq8+6tQawk25ovBmSZfoeo7U569n5xfDGtPcgs7w4alQ7BGSjDQHJpGQaUAMmHWKXiMorqxgVVzJf/gOcpx/vUxJUpJmoJjf6Nl3vM6dVRv+1qrtzuI7PfzDhMBkHUDzXvLih5SgJK+qrqZUVtREos5NqgxvPpwwl0PU3unnwtMq9EFb5dOxTmr4s28k5PZ8RGDzDlbLTLU3ebS9tTVaxF/mdhNWDVOjHIp1jPTO1Za3vIVNxcTx+VoYyxFIdNiMdqSNhBYf4k2sjIKitR8uviaJh+HFM1q1zTTQNItF4A7iFPzo9WWxK/T7Eeoc0OZDFkwnD6T3eR/BlB+ZCXMZ5Rz/ur0e8vOzg2qsV/KdVnMrHmQDbKVlYNOyEa896tdnYposJcDAMldzX+EsUfohTa4I5LmLz0s7T6G31I1h+1fWrZaHdL9GS42i/boj2bXdIR7FTgIhtv6malg7LQaVdKrgEn26lXIDajJph0UYzoX7YYt/Lj+NV6lGmFg7fBQEz8vF8OSchOMzFVZ3FOs2uUeIGMjSzaj9BMKzLWrhp+GFfuEtDiUrT7SgqKD1ugvOZ5YPo+LF86dCZjg/DG+Hyap/laj0EnglNVmaia9dSQUOg8IRYGV2t8RdbIvU4GbbGGQhaon64GD6WdCUPQTl603dGAWsq+wFDqCfmv+QZGoY+ZgJqhZNrDD0iGt8ZIR2VkwvYEz9caoZO6+/tuex2FqWKPNNQcuVv8L8Fv7LiAk+BZ73VEsSwOa3S4D0PzKNUhsxq53TAZS7xy/qqhiK1vVIXvPWzURU4Zq9Iv03xiKLqxgf59Bx2/grvZprl2ZUHMcpzqy08L8JDdC51Huzdl41d/+KMOgoN7yNl8bL53DnE1aBpzndYe9O6Zo1CuE5i69u14zgue3UyOxme3FWFa1mp3PRaXGut4cog7Yrx1/XP0lO88zy+fR4QeKBhJJxpWEuNPgNViViOenMBa8lo3YEp1txXettcfVCxLr2oqskisCNYhqGalXRX45fwe6zbZ4WCOlSJqwHjnCM80pnkN4HI/z4Z2TU80BgwyB6O5U/SXLiSmbwlCLJUcAwlZ0XRjlqp2mSI40yWBob7YB2nk3bIzAAe9kwk9ZdyDmaafNHj4qTdqkzpMOhL82GZZsEwW8mU9gXo5ofbv9JIUb6DeurBL/NLC8X9IMZj4ieg00c0HVfkWBa0mYWqk+k6qQPTcqroWq+yHzxh0Vx9US0PLJ19ocDDGqLPV/rUczu3BjIF0l49R2YdQDXfxExtandxtPkFCTc2AH/KY7x/uAMGvq/xyrtfX0ekHqFGdV8XYrduorwtao2O0M1CmGAfFR8Z7XTdj117w0AcwQha7MYYNZlsLnZyPioXovMjGzMfrSPAUaRp3HSkC3pCWqnpJS/BCwXjLbTQSxoHXXxiKwu/DwaEvlJXKsJqu5P4Le+ABc+ciKkdj9lSE/BkItu5rzTzuziK2cEzHTrqh/lZX7O+jkTnTD2exUt2LNzSqjXXotNNTlR03Z9HO8bJDxwmktFL30sc6LIw+G5QzfQTuPD5oNEm1fe8ES9BKuen7OcJ/OF5DyvNbF70mfi3Ay1omnaDK+/ObYBl1IGvk4eggE+HJRgS0233gYRCtZ5TUXG9TXMFnohdBaWUA7/Nob/KKvvSSwM3wZ6OIJPkgHu5FW1JcUsj2cXvp35X4qdW6CtwUGye6zPp3SQzSLJZr8/QtgDNmiS/cvlddq5YCxigMPIOwLufRyB7LOYxR/DwsNjxd8Il0pzWDQac6Gg00cJDOJHCSTsB/3j/AmEpq613kug18MxftzECH4wMcS2/yxSqJkI8rWGGOlEphankxHqzYvlVdHBMSXuNtcOi4ZKsh7T5WvkcoXYWPeB7wUhZGLwyT0tnzYlSDnw93YWxzah9jLncJI1Hd9bDHvnxaQWWlSarrhTRFmXsdXRKT9kK2Wv1f4c73Jkf/RRKCTFtD0Tn5YoAVdr5ohIE7/FFTErj1kGXu27r6OyISPAueAWUnzFuAMk4acsO7FQ/2xsl4Bl0VSJJ77f0u1LyANqAD1DV89zXHiHiJ/7p+Es1DLeXVqpkLZvY1pRZ+DIbl43O0Ni8T9MZeKGwAcvlweuEYQdwJGQyorNCISbl/BlMkqfeUvm3EzOYeYF9/Es9Z0I7hyW4+9YwaTWyBQ9WuTe5WEeDxVs61BIUm5sDDRHf9bbp0mSJZDK2pWX0YOsyitnzdSlddsIbhvl9TpzT2I/b8M9yTXb3x+u26jTHklctCi9BnOxnBbw6NB2YSsG3aQdt4CZ+WVBeAx3m1ya4xeQPcijMHtQwrevCnCnGv3wAwbCtiWxlM4AWDPK0u0lIlUsXCVq9GxTKksX6ZVY1CXpdK8fHuQ3/BYEVQV5uYTiWNvKYxMMGfqE75JJwS5bShk6kALjDH8mutUW3hPYYxEUOMAGAsBQ3mTusb6KLV8sxGC1ASIlWEV6x2Q6LgKPYZtWHIIFrMlK3hj8cQV4a3BMFmTsIkCVryDjz4J9u156Gozwmp6sYVHA//mm9qRDNH7a4mtcV7jU8hkzcT+ORdbtM5Cy8SaTEQkGplJXjMD4JM9h0UAYJRZEUOjUi5Dtk7ccTMUkOlK1jqMp83feWe4BEZGKsotYqnfVsOs99aZYRnFW/hxeH1bIkzFyUZCUvz+oWyWa//w8bc6BhNTI4KhXSe7WCvD8MKC2d5BE+25SmRugoDGG+fsQZSzqwKKvRHqUwesFkKQlzNkgetE9XlYT6XaHYykLqDgI8wtGwXw1XB9GiVRDNLN9K6VqYHlpxo697C3lzfK18js6hQJ9W50SXLrQKdtfzFH+vEDmvQgIFwhkaYrYsqB4CcKqUT0Segj6ZL6adUYmo7gkMNF7MOpPB/VjszW6IXA/bwS4c/537CbrCDKRjcgdrhhSrgSp+eddKrBUfzbMpvNh/qMin16hqATkNIJWBK60M7TiFYmbDFNr+n34CMhQDqeHpr9k7cbDQ+ibdnJq1IXU8GVKrDq9kJhIWpbBPSzJWn9YP67UuN6CFmyweVaapI7/xau00noxekgWrBHkrOtptRTtDSNWtPR44dwPIfnxKH5USAEsGmXEBu3FVCk7O/z62gIApqzQJ7WOwNkFEDFd4nRInQ8ENOacSnjKx1FwZ9uFs28MZRE+E3fyd3Cqt8UfldW9+SsL7Wh8yFo6DPV3gzsrg+BzRB8ozN3isr8q2S1SlC9Nig6tpmfdWLHMik8zI0nU10m500NTYBre2TBc6DnoqJAInhaWEQ1vq1bBWlLnOrdhVvbrepZ3hUC1a0chld2N/nZsGupA5xXGjtITQk26RutkhTPKElhdq5OC+LT62YvK7PgD71nWRwJyx67JG7E4CMPeNrgD6oBFxYXcvroyW4r1t+yUZjqPhVej6nAtCVQG6ElfnbBZMj9A3PU1mTEvjEyBMGzeIr2PyKw1YjrMRseD64ygYQH216vqReX8QZCmambPUaZq8DG9UX5cErj9HoNOXAwjqEBFwJLTgSbTSOf9n1J0EKpy3rxUdWfxjKaraYdOjGpcZuAWVfGKD0P5z57Hu3u0SpBraBHLJ27K7lYPn5byxjPxzkg8S5DxVGAdo3Ncug8iQ00YYtNgj0iU2WlQzmVTCDxapP1pjbaeIRqdfGF1AXle3e65tyNI9Lj6CQBN3OW0c3g0MzrO8o0qcQeZs0gB/aWkkWuE33fkR1sZ+Jw0ARqLI07dJKOj7P6RAjYC8WSgPcFqf/25aNmXAZ0q1MeruLfuaNMoOovC8P8+s8qEa9WmgKdeJ9i2IFKqU4SWQIvynAuNFPqWu74JHMwTawtMrUurIiLPSUNL+nwsuqSGU4lUUifDaoSYpw3/fbLi7umvOh7gnE7CWsrN521LYoxlAsqz027o5HcUewiEtgX10vg8V8S+h6kl7iDBotKycqeGJcCpwvOHP2Vyj5DSo8X7NmFvbow7xztikzdc97Pn74BYyD/1tK8KZMSj7cWAQ1Yx6VDpVTQX8CBZkWqayhRxZu2yD5NqsUX1EoZdNXIGGqYzx+c0CqC3aV2KKBmUzTium1/A7PFh7lEWZ/ewv7gy6LjtfhxHib05P2WmHqIPt1zQQTFywA2gukRLxl/zrmmQ8GVGckQuSeGSqWxKOTW7MockCO6vr5Pu3k+vwWxkrPPDWoN2W2kQkMaM1X7ARpZYkM6BbLfNQdi36w8d3WhHoYB++dSR0/+rJrR+OBrTLjFX8LeXhdYxnkeHMjlBPWkl26YmnfVr7I0ZmGSeGeVzfErNyyNh2g2/N5gkMZIBy23FjsjP47dADKexT+txAk0TvT/9K/eoh2SWEspgai/AouXaT1KLftH37Edr9U3ysrs/LN+H/zEw18Hl0n6ahxgfM8OlFcTvgUfxqSCigqM4OIPHynMjfatm8arN6GibQeesBuhb11Bz7484GLwKr5N2pC/WvroCltWomPycmgtGMSfEFmeAh5e7GSbRBLrb020e9q/awKhcLTve47AxXKHKV4u7hW2r6Ol1rmUfct3CUY14bTypC0ApCuLbdwqNLqoF1jwU7hY8V4DThbtoASGd0j0NSoUg1zfPsMOObHaQGfex2U8d/KMFtBe8zKQYFU/+com6WHI5FgKmF57zD3nHrBPm7mgQDzzstwLMvLIq2eRgiBCbEY/8cF3sqfpximZMX9X0s5pDF02GH/jO1twEOvEGB5XQoKEo8QmQPaFuLqb/x2PXtLtuYO+SEk8uvmfi3twQJ72u4IXgxQQQ9l76W9Bl/kFyplE/ZYMSYCn65qo15i5iZmsMSbxR8Q2xxQAeCRaxJqZpGxbaTgy5ZcfpsKZScHvpirAqWIaBrQbHojDsIGB+xlNC0Lz/mdr9g5axBCXJWCu64kj7LnlltZgm953UgdKpZD+9bzauDF4kNHkndhs2T7HO3zXRnj2b2obJKu7IxLUrn3D7izSa8L5ypCmtmYJ97myh04TctUCnfFcul6hDNhyTqmVesI0w4E9llJN3EaqpHZKo4E9frUKHVQOpYZdhRLM+HdQhEQVO31Q/lLk1nRLOF5tqwVlSK/tsFCuoilmpz0IV6Z/KyBG+FTli+dDPAKw+OsLMTeaTIdOSX29Yzl3LfTlgNCjZU3b36O1ofeCqinyYkNEeqkRfxlZn3SAdxvJmt3En7pydwplQBEhI8WeMD4Pg+1z24NcIr147sA7Ko9LShT2FWb9WwrXQ91hrsEbTR0EDOJrSc4fhZrGEPr7esCdYdKyVnx13P7sP9keh61ioZbaoNGeXgr8CGlMLlMU99ZbRmywEvXupuyELGQlcIQOeslhX+m89TUMz8HWETdjdXRFzwH0naU1BjPd71gaALAztsXvcyIOlKzU0wGjNtXgZxGkhAEoRJIHzTJyqdLzgY3xm/hlVRsZwAw5cU+G0AuRAzdV969B1fZ/IKh5R263g2xOI0qfPKQZcmfEUKrStvnh4o1+KXRLTSCivLC26rEzDn3Kqv3K8YuYS3VIba0bgdYR1ikK0j8nXSKpYkQLeLs/Jucf3d18mvkQYqFx5pQotZ3iantWm3HHgGxD+PXYmjiOS7ncbwg2ZY8pW9E6M6IZ6XMiwiPkIQvs9t+LI3BggDwT4ZgNhk0JQlK0xnqREHZJwuGPmQn4/QkXo+E2Hs3j3AerUmg8ROgrN25cMFdGwFzPt9RxBdVPJpvB+flEQRfkcEIx+MG6xs14KRF6RGPcknOd1kXJceSeY6nJmIMN83X9R/5xbPM5yceU4OPAuRoTf4MBvpW7ovS9G/RI59wixEQPHS3gLpT0NAdvm1Ur/a5d2BomQXWXkVaaIQoCd14kJ2yMhc2PkBjAy7btuNliemqOSdjOBOUv4E4ehYNoK+DkWq1aDQB6XNRG1q1xa/hBxXl364+9X7I1F4Chno7g6/TmMLZhzl+g2mBsezb3qvSy8M4+jEyd3ivoanWatmWpZkQeQscICcWXXMTM8fw/RYoITyPgmczIZgqbqCEkClM7UUqar8GL4SNjiMR0eD4/BRuVUy6UsS5gteFCgxytP3lMetiTH0nMy4zGK2AK/FMkUwDXIPadsFA+StNFCD3LUMOMCoV1SvslLE8urf+snaAgxPUrQCwuVCF+dMCV3AK/wASPmIRi0tQxPdlygZPDicBnbTamm3SAQxorZBuYJ438ox0DHtu5ADSagG1EoPvvoPVVTqJ+FyjdvgC/N7fTkt9p2qOtPMbIWUUi9/j2zwwutMYrQz2WycaFs2AIZsITWTWvh1iz0dfgJzDVaYz2QQCy585bV9cHVOd/xDKHjExeuCGxH+WA4OTbwe6DzGA2b/aCZH9YKlpBaSVzNxiCaCANsCDYlwkXWkaHpXsXERjKrdCkq0N3QHr/EKdqDwrALQonM5s3Tcq896ncBRVifPpZGO7mM4mCa+xRY1ICaIanaZkpfXsgw97MJBtzNchQaZyKJZH0ffMSTJfuGXeRdTmvTfTobw/ZZKB42Bou+Jxz82Eo1l6UecmC5AGqnZ7CYQLug7KxpAgtaKSRd8SEr4Ouraz9BhSg/7noGnhiZIQC0ke3FYAPtS71MtblqOHr2jaaWnEmw8gSXCNksPo2b2cOURPS0J7DqtVlcd2c/jaqmxOLSPzTJhguS/wozqqgdFWRU486BVBX2fky85LgxvkLrbXarwJ29HqodpWucgZyTGjF78YrZQWPBNxJdQTqwTbWD5uP1n8oe3qVQzqIEr6AfqgUXwhoi4AryAGOnwGdzSxPOgsWY/ZdX3Kf/nFfpca/DSLf8JcTdU0LkALdgIXOGahRF5BEL1H/QWorMg0sP3HNR2ES7o2d6NOJ5lXy2vMdpPH4XTcS3Pa6hVs/2vUMtR2BUM3UxlF0vuQspchfEkmnKTBWsh4TIpYhUWj1g9p0iJmYfGlO4uS9krzcwkMFJj1MnRdofMYCq5UZ4hdI8pPSEBF7K06R7B0o+4bx9LGhTknV2njBgqslXIUMjGhRVJAAsW5hxA4kbHSc6wCcuC90Hv0Z0ZGlOscnjPkVDXleUhLzHgHhHAHKaG7L742ARqzWk/jk3EhUh4r+A99hId5qOG+Cf3nMkjbOAwHpD9+eiPrXV2vP6dqnAvhXwvROVDD4GllTzU/xlqxh3IW0Ls5MRczfck/cfoQ5pp0Toh/yXpnhDx4RGWQhJtFI8JrvcaYW68lsFsuF50VWSmghZ6zBccg3N/c3HqT5wIH3B1sBt2NKsv9O6bCTBCuWELa5GidNJYyuBSAqtd1eQfbqf75pDTqwLJsBWzRpba9+2DI9AkQHeLyy+HO4YUTrmqG+Kvm/UZhfuCW35XN+LCLVvG7Ut1FLSsnP3mOA+S++jTzTbTAby+OE9stv1j2gFoSnbR4UbufIH5grNkQ5UJMQafvReX/mE0h2doo2o+GW5JBUmtyAwrrH7IjgpihTXDC/S11E/hugRxs++W28W3qK3u7B9YchqlQpubYZiluRBVm9BdOmKWmYACqq//5vY46UFBrrDU6lAhLlzFktZxgMAl2rV2orDwbYzMUdxrQ5UomJyWFPSp9tj6wI6wICJkcLS0m5Agm7MWepN6nfwPboJgwzAg3B0NmgFDAun0CuD0ixOqsE0xSl2099tdhUe/pEdrvAvBTC2cKZ3Gwt9c7nGzHp44nKEaTI0lnK9q/t3E1IJ9eDXfLpnHJ2EZ3fWVpD2TiGbI/3lDuQwzd3a8U9rK8/jFryFV6+f6fY5EYlt77WpPnkiA4E9grMTLDtZdmcMvsalFcCTvbLldklL9u3oRe6YngpHRBNm4d5g4kaKahkkZpjL4brV9voR5b+SNPqx2xKitEjdHMw7S7vVI+IhzXEukzkAszxnRVeseM+Gx4fR72QTdg73ZXKs7gRR8FFPuyA2lJU59kM3mu6X5aGaiKhU9D6Yl2qNyw01Z9L4j2//6lwcZq7webfPVDjTeH7+tsUdRFlm9SPGbg8o8H62BACyr8vTFY27ySl6S7jqUKrd5+WbR2UxUJBkw/Ncnhsvtm37Nu7SBbhHH5dnQc+RwBKdVsx+CTGcecdXX53Z/lZcfWIYdfHiNC/D9HpSYCvYXUoMtBnayHXevVUmBO5v9fYN9RE8J4B6qPFw3sCOYWkcGcBqr5T1a227xAUqng4aEXGJSb9dqXBlVD5+HPSumz+OeN/SFCt815B/1WS80jBWLPbejm9/vSPrzBYEABrJXySoTM8vKOd0GbkJbw8RGb8Sqy3ZN3obAkaWfrFW/TuEROB6bGmnUtEwtpuKuT6MIUZavvSq4sjkSaZctLDjRdbOxgXMaM1CmQEhIFO+OQCOhj4TkOIGEKXVpYYRakQ091etcRay2SizAjLyMNrTZcH7Em1x6abPZ+nO4whQoKyjjaaaBccc5VQgglSl70enzsCRQ58cUMUr1qm9KDgAEde0BdOyJLNjtW8IOTp/ynrGhzH5CVlJDvzUbHia8Vvv+/97OgTN4hd9hPm98wWkq32MqipS631J6mStBTZey/3NNQn9QvyHLdvmi+Ass1FpFL8ihJd1o9D+Q1T3nl+QMRDsKihUPy/bwjzAfWNNnhjkBqQ3sQcmNCfr0BgahD220F7g9gzzuUFmbvcC6BP1w0YlQzCycJ/d2ppIYNhl9IiKBxUWMSXHKmpJO++0zhxe0htIiQ1FF1z+FMClZKgG0kIzzkIRgRXjbtAiMjmsh1ejr1Qz4IjQs1/P/scn3sv9IaWkseQEktgsckr4T7VZzrIzjw/4hzeAjx184T2pZVknohfEt64Lt9hhaNxvbK1GbGjE+/i3Xn3SzNsJOvjMFrd8AH60HKq03tVvUJoltB5MIA00qwFH8r2dgauIoXeKhZ3cHyvT86XBxUbousPnOW1eF+jsYK/g4jJL2ayan7HrRGOXhgjL9XsOyY2261GaKZrIP5stkSSMeawdF4EJb6BEGLxieRyXUZiOwVG9o7XhWwKFRk1v3PFhDNgW7I+xYgDPFhEd6x6v0YBJV9LrmCCKd0Gk71O4cyoYY0PUunBISIkCzpbHvOOijHUbYJajjyw6bmdcchoxHf+9eFS/BwrVwREywWXUvOelHufq1agpSwSbcXFWz3SCIN/sbbRZNSHFnE9sT85EgE54PY404azn2nPlfihhw2KfQVc6j/OzbnodWBI8lAO9XmqjhnmY41OiHE1VTLV+/h/fH5/LQNQGiqmh8SuIXvTQnDO3CeqlzXy3O+Elffh2rIv4ORejFPzfisDVgJZrbXP/d2KH1sRymyV9iMBbSh2gT5LkeHqHGINLIKKQekrrHH4fDNy+rk/IiqHd22U+42tCwgn3WPoTXv9ju5plIdh2k9P+9BQB+O8diB4b8VCf5BOFLuTTV7N/iVWuoms+QWsdL0WabluLv1gflCQJM0yUC1zCseyJ/0UVAPEz9I1LBiBLf93C0Eq3R8J+qtmXZi+aRVS6MHz2WmZVEP8hZ1GS9GmnwAhYl84pEmWHr4ldCbFXqmijaLOHgL0OUU3XW2IRRAQ27lw1Wn4Mcx81wUpOl8iS4gT1R+LStYROOMgx9qiXy/pn2qDGTut87A7CmBDfSg5Fbf26ksOAoDDK9wbL4G8G/Uf/sjmZOO+ZzrFRZTAtvChziW3qti7tzXp3ju0D9BCqTWSpz+0Kcur5vXOzHEcBJOgN3SOBMQpSxDkX8mNxZlS/9QNsmqOAEbMUwZGkUeKqsjjENpRV6mGYmuOMJIYLPnoG8uDuQb4G+WqZCP3DrUv+piD5+I5tfh8zlH+u0Lk5aKrK6eS8tw2rcKq5Bs+HcLalRLuqnxO2SZpuJW/iOYcIPGY7HNpgnbqbds2/2YYaIB+xhiV6mU1Xh6TpvKxxMGpAthGmLsLkwTYSIC4UQmdtk2S5SS0qdTYzU5Xk+c2QfCbu57ngPbbQMXPt3SyR8hyKqbjg7z9ekQToUyH+PCkhbsFLv43Fy8aY6Y8NjYC9sJg4CnLSKNtBdM55K34DJ/KVN+KUTJ/fs4omc8PVHIu6VA2ddXnGLpu/MKbKGNsUdhONr9EIdgnwBzZ4b9L4Piii3FROxZpP9b04//0eDQjTCBIIO3qWJcStNw6TY5etys8AIsQeHB/idvIu/tPmkckCVikmYovguq9CC004SUUs7rEO9YASgUK7xIX79Jo6EbF/Q8F5q2CJSRs9VQxnYEF98YHoDIVEf7Su3be81r10gxCmoHFdVU8gc1kmQowP70L69OeTKX70hwxgnbMdUeslDYpTRaQOljQb/RvlDR3D+CK6qHy9iQ1Vd7Hc9aJkss3C4N13PSp+FDjyj/GUlnIjWa0XpVsWC021q9rU/uTgJ0mkr6JWLIxSZZAqU2p9lWODo4W73NUvTiUq4XKmfK1gtfqlZ35l7JY0+1rTbnPwtxf0C2uy/zSxlEtPqI6zFhHUBtWZZiQXStMtIyaQ4De6/PRdYu2pNnDui2UBPr6mDZdILJj4B2O7rD98wuPpPP+FgywhClk5AD07ZF8qwvLmw27wihxjirqH5BmLbEiBohw3dEwPR+kY3/PD2FysdnvWhZUbQdIaSuEsMZS0vWETMxXhBC4E+WIjQwc/oxv2naXF2FFLc+ctEpp6YZKqEJ+dLyPUg9KjAVvFHQbQlcUh8g2vmN1mDk0+S4Kr7E0A/YssNT3cctlK00k8xcUCde3e8BswDEdy9rML3jXBwb/RYYuRTfOhDJKyaA6voHu15Rr6eaUuWB+COiraBqAjNjYlfurDV9KUnT7XIJaVzZDnCiGyf0wg6oxl+UoY/vjYJ23JeibI/DCCmbYji6jPv9i0ZdlHN23m2IQk0BJaOzf9bSP8dx59EZak9wuBs3oQzAhG2csBRUz6Un9L4TQukW+6GOl2eiZo8ACV7b65KalgyDGfC4yifqvZ0lW4ABAYAfilVJg7/dGk9UbMN21MiTzFYc4yMNQfq5+TnXpC+tDUXSIP/cr69rz1HJfanY1JYJ3AAmCrQxjNwVJPdUr8CfTjZUhU2pa2GVS3OnNIF6afkLaJYYPPngMPSTHyIeHHis8EdpnUao8hJe1BN/GhiIr9mNEp9Sr+MXlIf4tyhas8IxgRpIZyQDAG7KgP2kHbN2XcCuHtan1lwd1EB/bNKFs0wWu7mGgfFxROLTZkgA8F6Do2edM1yyWR/YQbvyk1Gq/Q6roG8Z1u7JHZDNbVk5mcO2UcDhW5t7jTtOoi2o/I6izBtdbMuQlRCT2NkmB2Zsgz1scZerojs4klGOuOkAXa37Hf20Tg2P16qU8DdCaVCgaeDjO/TLX7dfQQOvErcJFXOFlsbx+zIaX/LPW/c8T7Q8b4km35SpPBwnniaN2itxkr0IyysdKTzJUGPDhrwBEEI28j5QGW5AvJojRBqROh6IwKtg4mQbv0tO+/VcW3WDP2YzXAP4hw8M6E2mx3JS8w24FoW71guPuOKYF4WFUT8HEDB54wG/nj3kF9lYLszYiuYgE9EpDQL+vAf5LL/fe6A2LuQommavBdaxlI5hdVVLS9ZfeoijtG454bqiOURR7LeWufCo7DPVmSjLBfIpg663sgjyBwnunviYQXyYAh+cuU4oTRqkjo6fLYyrw7n86ybfx7vhmOB/pMXM/Dc4/sCbbNcb/9NmKLCcHwMYNXcYER0TyqwXbXHl4FPODwM1kWN74Rd3L8oXS1lCp33oEeZchmYaxWZp0e6tgnW8U2mqqMUAF2dPY6Alacj6XZzD8g9CLTH8pzj820IEfbMlQSk9wBKuf0aY2H60JmwNsrHpMno11U3xxcq3H7RHikRN9pPeHWXc+mQbFJkyzO70pwJpjBQxEx4BCZRTVKT/pXdIXRNpm/jGs3beJZ6iXAJA0yLGz1HA3ESljCBrToU+bt0hhWf6lsHpXv2pBipItw8SNoCPMiSSkdqgYbyRU3hdcAMO4Ptf1yc29mhkGMdiRRoZYKcaIgkm15fM8oqtYN5UtYrobvrAlPoKfTsSCfGa89CtJuN4vqOCLQEmkSy2mnN/0EJoYdwC2n39VcVpDSrrJb2diocZqw7u7wwo51JELjSPuD/sVIKwTal5/J5BY0TOi4197Hw3DSJSrgnuIXhEJzWzcZVtcL0gHUxfIdwphLzxTEaSXXEUPQQF308Fi07gJzUFBmKa0+a3e5Al96a1nYpO0bt3rjvJh5GFhR4MyVk3nS+9dPuabMVeMflQCjFJzl+TMMyIdQLA78TzregXxXJPo9OxM5GqbWS3GoTZ1wB8PLtYrj+nLTu8WUxvPXWficsBhcQjQSLMYxiBShtKDyq2tbUmf3EwRPFeLSloQsPo8CtR/MgNL9isSTyc9IQpruEoc07Xvi7bqQA9Q9jbDTmOJjvP9IPY9oWqTzUVDCcYpywPsOGf5QvUBnPJx5dZjny1hRpm6QAO07qwYiMAVTKkfxoL1xamQfYz0cxnnqAq2YiFWoHDUWzbqfuXNQ1LTOXHEXZXqaDggCkMabkRsoHis0M/Oshh+z1DRoD9/n7rdPv9OoOLWR3joX8uP6NQlBkELDN1/VYsAtAuS7x/rZQ9rRhPcShegqDAe+rSGLBkTAxj1pZB+a3Rn3b7X0lKBRvPXXSX00eDtsZB5adgl02cdpYp4085krh+Hrx7HUUF7Ul2bbXSvgW94mITXhimpPi71PxZWugSCXRkpTmbXb094cI8itj6T5wHlF/R1nlSmMPV7c6H+xjWZpkN6goQRS3z31SbjDkGdryBVf7/IkP2z0F2cp8HtatgW/RIlsVdqA8pFFfOGp6Tpb+zBcCmoKiHVG61Sf1VLZ1MS6J8iZAcWEcUM2gI+H5Uy/0eTlA9whqjq7ao6AF1f0pc9qAgoewwWfXU3miXcuxZUL07GPwAhlTiaumcyvfSxLD5jK4fnaGvcIhNgFr95YKCTEAbqAOCjLFF7O7AMWfzNNWVgDK1zW29381+O229WdHqKDPTxLqkDI+90YvGJ886p4caEf1SZre/YfJ9FGtvDRsnUwaq5PlU6M8F/vSa03Vki/OPh2YsBHj2A34py3oYJ2fHvIuJisBpIEX8YJ7ZvWPcBE5agnwJ41P7jsMJzRff+JqzusfQzlARaI4T6EkLU7MvXj2fhAaWA59rCNg57ZKSzeJMmBtwXECvVGvJllYMgW3vA5rUZWdvW+FFuNJRr4XuoJVNqKV9rB3Id2o2f1qfj3T62+aLD92qTKZIpdABFLA8/2L4pSXYzRR88DrThaHWm8iyuWr5r+vg5KdbloRdOFdI1StcRtD2UFouAKwiNUYZ06iosWFjpCwZSFhgULzn3FZImmrj33JzaYCC0o9NIFagitz08h8RnmPtYX/drwA2gxMWOLoNXy2Xbj0q7pV5Mv7yHRx+FJJRPhBItyGG1xT94BbwH2r5iwUXz0wgr4KkhF2aanyJFIdyYs6AiuN1Rg98L9P4YTNpXmxPZpSMy+McghxT0zlLDXi9IvcDntxI/1L/HW29o2DlJBYYEzU2FeKeT2tVDzHzbFl54iqWnINCXtxR4ihTjxJbuaTnaA6x/DlfprXsH7EH7+enHNQ5ml8r/iafWhZRIWgFNo6yN5RJfyzKKhzqHvRUieys6GGh8Aer+SSduuvGA7fO3PtLgpM0ZlDcD0VwoPSc7c5cuMmkieq7LT4btYXejZ3+o4RMVzw7L6Hwl3bvvnWvxHnMJe5Vk9ksDxIW4Y9t8x4QCJBKQ7sID9qpQM237VkMOOliQKJl/xM6bX+Yw4ghm6XH7ZgJN+6RzatNtsU+qYNP8yu5EMRgYg1Mk2Yafz+rvVmbs2XcKkoCMB5YerDwvsFTfr6QzrnTn4k5F4aA0eTgwxGFho5jsd7Lxn2LXxR2kYy1A3M0CfZ5RkV9SeTM3ilA7qbY+jkX9Dw8r2acLWzGSqH9EVlQ7KlLzkFXThWafHdnKa2k2vuCuuDARA0/HuMUZjz23o9K9xANYYpiGmC1jzzXkKEFPMU3H2Gr3AUdgaGXZd/vyiFYK857kHqHaF34SJ646yU2+Lm2/UrR3jHq/ruMbTufD2CWfxtKlHeMs86Ez7RbZ/20RNaSbJgDF2hKIv3efA2TWkyTVxJByWEc4B4Z+UiN2NfTWCLEZSxpkaFT/KVh5EhhXZlnBBaLV3LF9VdYuukwXyDpf79Innl+S/Rj/Ns/0fr108hFm7gXFF0cHlqG/UVgeWKSuED+tSpNUlbyfeYmbQN4frtgUJRzG4kWxVfNomRacWu/5L+jNBanJN05A+tigHmVblgpyxS7JU8a/nndsAYi9d346Ykbanmm1UbaFDTfpRRc2vymijmXsGphBwEy7zuC+DEwcz1KneX/RkRWNIUi4Yrp8CjSVfTkyzOWMtV2YJUwUbKdaPtUIjDPQHqRcAKZBvsJx1/7RCylD4VYQIDXVkUgZUnLHz2o+yAt7WvK+TADWcf1qzlpwFHaqW5zt1IyHL9X9w9qHykezOl/evcXoeJBW7acoCql8c79/X+LYUUygH5ujfbs80zj7mbu/Y8q5qDKOEWIm23T9xN/IDq4AfqIS7qyv63Yza1sOqge43cSBOKUpj085az1iZXHRCzMmgXmRINSy1uH+6T+vHhavWZdCl2fL8HU2JyAx93PSFp/NvPklbxSWcumd0/nsOb+VdM9qXdbr788uxBJfT2MMUDntgUSe3gsPPgTwgmAKVIH+9Tt8UrtqTlmIvOiqdFyiZScum6aMdMistdrX3qEBDBnX1YCih5RoW13DjiL9N/wRMt3UPy/Z87Xk0MpnYC080Cl7serwfAa/lgcFmFMqCxyAr8RPWCQCzwJMJ4Lbo+sEEh6QRdi5hWYoHsLJlG7UoRrr5F6O0oJq4e3iLLs1Y0zUWRSTGxOFRFc2XttDqUhXFp8n9W3CUd9zhqNaFhepWO858AqwXmLMyobO50x6CcYLcr0zaiNO177OR0g/RJrtT2JLCY0Eb2ONmS4PpX0DZyFa3eWVcSwsZWnyW4cb+2PWtK+SGBUqLz8fTeqGvP2VC4QPKcGMNEs6zrsQ+cNY16bEJXelsK6WgCvhafCSaArv99G04svANS9cKgaxqlnYs65RMAIF4cLaFWgZXOnYit4+jgfwFb7pe8yKBhYrTQbpaDwAxmIG2M/AmYpzzb0Ij8+Vf77TEyWcw5988t/cdTPrQWAYzrbmtIpkFQSpEbJsqNfrkSUFfJMQ/nXZtW4+WjDEsmEeOLECjFSDoaGGakJTW9r2rdH0zFWMD2/6h+KIlzFxxlWzdIgZXqhXgXzEbUO/bUBJeswT8fEg4SM+U80gNBgXKSuybfOkglyZJXTDSEcmM0SF8gJw5L0soOn4wddmxQGxFQfSkuELf7ita/rzHtC0SFj7SZwRm+/g0U51XfyTzOEQUDxz6imklMCLw+YDPuGc1elMWR0wjypwkbgEeb+/udmwtkund+4QQ4joXzj/l6jfUPbWd+8Hy3DoX0nUoeKM0QunC0TFIScRGarPCUn3D5Ri3uGYA5xdXkgORMgwC6Wd1WeuIgOSSs67Pxg2yVAxvPP7DpSOy6FGxX7zg9vEi7pBU35YZ/FeKa6e75UTmp7canUDd0/BgykfYKNkm6KIshcvYpgV+GCEB88DmPn/y3LQEvvj7SPzCOIyQiQ55m+1sz18McNQgb3Wy69kIdWccDsu3f4zyoxu8kAmYrVBx1/qUBmINdyT5aCaV60gA9PC7rahhCavJ1iL6NrK13Oy4pvlQZj6wHHqGnlXXfBFnjbJiz0Cl0pxpcbOkczrXovU74EukPrh+QoDUAJuOrYFY34hYnOv4e1Jf9Q8VqdJgrHGf6Ul5uDJvRXA7TuphCLgcBaAAHUlz+vBSrQpbNxPtUicJhPRDjPeUd0pMP3ZhvT0Lw58FRaXccje3DmnMMgU5RHrub6t6lQDv9nX+J88fOU90nOx89Ci6RRvp47ClCpXwqO1xDNVpze73eqt6eL05dYej6tqyUto7SBp+NYG5Vtu1kxUaHT0eDIrAQ60YZG9e4QoxJxNv5rWcgjHqndK/WVZIrShAasp9pGL3A+g8yZvPv4SXvwAstOj6yyYD0a38/9n9eup9JO2QCF08QQuUXCLHXkz4Kp6FOR92Q0280Bva+Job3MC1hkfS/RSYa6CNtPPsNZzEB3jZp+FwYkFDPinfqjMpbCeILhYNVaq1HTEVpggdqwXjpm78SkHXj9nvsvCxklzG1mHVBu9NtMb77q+C66V3/n4paUxdUZ9IjmeJgZlVRG5PN+yyYrjFzbM0/lEGHLE19qc7H6DS7fKZzwB7yzadZTjDaQXCdP9PIjbXOZrOPYYnnaxqWbrezmN8t190M1HGIRdN56kM1Z+giD7Hsq4CN87JissaeDD0pgFkDdq5o8kWl1lODwzXQR4wNSkLZc+SbXgvOOqtpuMBp1Li6nkd0aRPvGt+bzNoOt5/y55MyLCbRh8jSDkE35JbjnTf5WffFRamfIUDoHWWC/Aqzd0utD9b3twrkGfvZn41NG2p6JrJZKCl+19WxxVTd6UMsKDCe7REYCuJj2xvqgjGY0Ty+eMsBQ/LPw8a2sLJ7zbzw50s39R2MGSen5ZNzn7W+K5s8sAhqiLe6PpiqliYlL8cOxG8yCCmMPUOrn9+MnGYdJa+5OaCYH6g/uHrna0B+3jC/KoHR1Qln1Yg8VnlFo5brIbpwVr/USUMDMsvERfHAg6P1bnYOBwWYXWiQgJoBk0GXkqwLHME8tHNG93pchQ3h+wFtiCsVzEopYIQLUc7KuL4Us2I1acLZe+8ED9o2UuAtXhignnBf65tcTTRKdmGazzxrJXaGQ4TQV1rU+NYeBCt+J/+GNL94UD0tFj1Mv1XATk/GbhZ0EO5IMzh3ExCbfHhT7L7kJEsaRy+w8Cnf937iF8nszDOov6ClYM9P3peGph1RxTKlyMko+y20snIhTnOJtsbaC6AKTd9QNe+MeOQHtngSxjnWRZFiH59FZBw96vIRrnh0rCiW5nyvh9Ilo/G9ZoP33xbn/lm9sBM7SETNysUABoAw2I9SDr1Ll+NlGgM2fFrA8JspVa8YvEnR4JAqk+dJJDf38xxXP+B9EVdQz1ntlGUESro3S37s4hZj8Gs6r9GWGF0GIrMx7vAUhhb1RjPqK9EAEmyH1IHW7hHww2DMKNFe0vB5W54qVBEjX3nmAgLaVU5VgtbEyVicTa6EXTNM39mi2Wwk8GYEx3CgcmZ91XLMhTDVCWgAuypInXbX4K+C5tjWXP/YBwQ1c9YU6BKaGaezRDmxMEnfYQUJS2+nbtVRzcqmQMpkVsjT8YWyrLdADiW5JBLajxTJHYusW4ei/86ryOPKi/ivIKjrDaA4BBV5ef7pTP91oF0R/SWLJ2Lp5+Rwn3aB7mRE/7Rw0cXGr56sy4DhHxtNQPwuh0o09JcFuo2Gqxdm/tJvyhi/JrprWdJnj1i6rAYUz9BR5Mxl23vHr03ICHTk+7BemuDK6I6Vv4G/4n9VYtDLCz5+KFFw+FjdlI89uWBQ8CmpP7fGHZQRjwy9XedPWvLDaVSL6XfQ3NwaMzrEl2epz6wIQcYQWUmXSSSRZrA4VfDBTJo2oXs6+1vpvRqsveUdLu0DUhR8eESNzY9aEnD1H1gnCJa2BFDdMazS3WYBlJfVRbWGu25zyoey0fK5ULYNuv8JCSd+kuk8+t7/HgDGxwcmu+LUWuRLMBEZASE4LTqwI4ttE+Cnw9iKVBj/jcseph+DEVXFf0nEoXiettx2R3hvWiwqoerxT/H7cM5bwd35aums6RfZgO0URtM8+nTeJYj9SOLniSOAYGrYR2odflKil6Dlw7vNOykINP9E31NQeQfEZmELDkbHX4uQn+q55THY7HK3w3sJQuKqt5zleP1nG8Zu51fb9CGi2W92LJ85jeC/aI41g/vaXyZk8CmUJ+ccx8t77QBb3gQ55lQClqDk9krn27IE8a0oJY6FOz8nyc6ubWddfxIWEOv+SPnp13HTm+p5Tqr06FRi9fouJVeMrT/efxA1LpSrj3dUfVIy2dv66yBCIBsiGPEyz5UK1RwYNOYmE2ooSHTu8yNSCJCjpOJMnwMUsMhTjrmzs9Jzkum2UfI4iy5psUBC+N6aqUC4hlbs4J4IrI26iy0i0K0I7UWVNFA5oYtKy/S9qqcRbTCM2P9x4fu24Xu1pRGCUmI0Y3FuAz/YXpzh/0hk5fMYz6c1rwkE9kQjsXdStA/Q/lPfQjsB2tk3z3K2cUAI3z9BPlwiyjM2EeXabdldMA7DdPEnR69o8wcxiRLo/pmyHixY3ACnehRO4h/KCbSF7UXduY8z1LbOwZMQqm9XhY/8npyPLlON6WrB1VYUfDyiysCSmE09JJ+1cSsuyy8PkQekuPwYqXCBsCxPacgZDueV4GWBTlsvewM3zejtuLsEW48Bb+OYhnHJwnAgutmr8ju0KKTOhsz1GAv2LH0EH9VSzUkJNGfrFUmB2QpKBIwLtTpkU3Ba08Q9u9wyf/HXxsItx5iZnXvvWthGhSw2+HoS14r2YBujJCe2xhA+2CofotJxqeWkVesJObULk69b5Wha1XJnS3GGFG+WteiYurwmjgV8moBfLRf6rMLSJnd++c+0OUrGexYzKclkcjuOEPDByEQOWiJ9fpJYM9KXY0exQOxfB2Pi91iwvvKwDIDrurCJfpgG6lAMXJpd7eTlHMXUChHiwv3ppAE/lRb7vy/bO06URbLw9n8PxQD07FYf4fim6/jJMPrHMIK3a0+Tt5186EKOmhKEwHRzaC/XHlyK+iMDUMYaA6vS+3EQrBdYgy/eWh+O3Uj9OX/f0SHOYfzSfJ4uebY49TzMOGY98/Iz7Ej1RHf9X47qYMUBf5/K75Rkd2gTkx6zF0lO+efYGbSl8/camLHBo5LgKgO5aun+pGlswaVuWBBzxy4blV5ojUssSsgsEk28FrAk8OB6TSZ0fwqlUrrossnAkfJemE9PBic97Aog3RUNdVCSeShvqeJGZrp18KBmI1HMnx3Dc0P7n5NBYVikBkpBqYzkW9inGlMlYgxKNjGeTawADhTHjL6LJKyTumJkq/FkDTd8ASvkXEz0eEa+q4gefnGSKgBk6MD4nej31XryWavz3gfVjeUzln7CP0dTTW2XDRuKvDz2QtDyF29ROrBQ9++drP+LG+dznrVLWiguCAwELyUPCG683ppyVb1E3LsGeJ2yEXVNTfYEu6JeitlSWq13Ma08rEsV6qfIJWQSs5FM37Qat5z3xtHZVzNjZHSjeE7N6YjGDtQuZR0QlP0WRko7ShwvVj8UUlP85elZhIq64fstBVDQijcxmSrX1V2NZXOjGNKOtBYu1U1oOo3shuQgb25zIkH9lgGMLHolAnMPUihj9I3PJUsOgdGLnF9BYaJsKT+JOSZAiPEwdGwCCVLtI2GeU/uSpgfT25aqRquV1nLlfbCluLT90B/2jIrNbEQAPwjqFD7nkC3sLBKdWssVHDfFQzJdP0myIrn9X9S7vq75EA6GUDDV+wecVj04tk0SlHWAKAvdfNwR4zug5gpU1Du4VUCcd5i5E5naPnwTWppPKXQtdgflqMQcjq2qS3i2ekqewpoAUy1YVnCokCGiHL0yaeD86MSgch7EhgzvsCldX1tQ86oIPoAhHpTfiQtyb+JmpDaCevqkXqYEicEiMHqHZCwyvNB5g2MTS3kEYpSteqCqL1mCvMAMK3xSj/uERaPuaMjPFKICuBPFRUvJI/6RkDtTQndNRi3ruMamYrriTNdW8CLLo1YwI+pJX4XYNw7AdrVKpQo4JcpyRf4S5ZwxKjV1HUh1HQ+NgqvdedY6bMfb/IsQCIF1mUYpFY2uZ0tjmt96TMaX+RqIoprQeTLvtX4cTkTFT8NlS4x6uOEN86kF14WXtiKekPNbTQy7GflW+elDoPuLMx1IVaWA80ALBaYuEwyo+H/pJsDpOtZgGtvxeQb3CjIQnWyW5HwbSoXPZnI/8SCYukvbzxPKsJpO0QZGFQ8jij6Quvh7NEK8WUvFrKrYYnWizLwhIVe/CJ0CvCjDnOQrO+eklXHxEH7LbzRDfZjDnT0LmVKfE5IgbFo9yD6XQTN+I522FGNpGL6Axh2eHiBKmbmNMN4SCpLnz65jLU+z9DS4FnqgOjuBvNYpcdGF4RGFJBZxvwwyco3UF84kfcMheVAl+MElaAFpDUpCnswpYkryhVQ4TfoDY7o5dn5DGc2cFUENE085zB2U6XILln2O1BIc5xXQZmYblJMT+dm26LwdO3M28iXmOEgNTQZgI9YLMACNTXuKv3snV0bbiG06HlaMW2dU/LXbsD9j5OHighxOCUYPiddhcb109+EaDjpnmCyIc+TKQd+wL4iB+IQ2Q0z4i+qtr9/p/0UWpu59wz97Y4p2ScsiZCpHSq9TWlkCjkPVZh2ZqAv4F2q+5wY5MPlJJKZyMT3lsA2ylX0Iayik/5ZeKOE7qz1VWhQibE0+LFM1PCbzacjFi7k/l9y2p0+OqrAzh55AhG3a78I2iWTyxSG17eXCJWY4DM0v3MWIPCb6aQ2OwJcoOVYv30ZC9rg162e57DDkyRYbKl9KgtcmP0kyidvbDQo98TgcQ/3gmdvsvonCLEQt1WnxqvSx0Adjn4hqIVV10xOuuMsHpG3wjRQJOlwGakZ0Do+Q7PF7zwIBHUfuBp6ZBtQKajAg5cjZ2FZNOz6fR2x/Q06on6PY/jK72ZsB8ZnBKBQ05d4WaSWsjPYV7U3MzpJJOO0EjWDAf1uhTqeRuhbSbr0qSN4E3k5FS+S5Dnbi4uLq1tVha5Poc6hwJKJ3xrkNseEWaAdacYu7fli4P6GyOuQj0JZznSYeBgRKmDR+UAS+HityYf8JpB46YZ89wLiQ+JM7B6dAs+JWywZ9xubkNMK2ZUCx5JtoqG/JAbBpUpGp5S6lObWh/voUoPdn2ml1diKruAbF6uEaAPAsDI1oGvu/DEF29DoQqTzNsQakiqOLeYBlu9TLuM8CBRw8lVLQa78oMKNtbUAV70OvTSUDbKkb8SLTykOfaIH+8+DvV/jBu73A7VtxrI6J38s6WSIXsLPeOGG7QdXtKo+drgojXMLZTt/8LOKKynB+C27K+t+lcwLVjHtSxdvYtJyMzEk7+3p2H5ilDR28VjrafpKW/7RV2DE71BLxFIXVPdhh+nCVf7z00mcdo702HgInSL7ZGpqFRudze6afO8lbtPxeneb/EsS4jXNCf2poRxPCSUGsVVqqz/BAKkj4xM+LTf0wmXNdcFR2GZQByRyNu9mmt7X0vTCII/t/aG664M1vv5r/0SMH5EZTUPbr7QeY1Le/pScUDVmdl6m2NS5XqjOpvxgCG5bOh1QV8Tr6O0yL/grPCPSiW9d4ILkbLXIwNdrgXN6En50rqC+wvSHkZSbWLmwxU3Nbpc7Ky9slRoEYX5xDUwgk5OV5+P8EogXfaZSZG/Z+9x9GYDmfByVaeDvJUZDTGXrRSK+xFUFGln0Lz6fibiutJzcqoBUZQszEEmhh82TQqdbsAAYRWDHSJSAaInQ9mwG8qW5Blm91FppmuE95kt7AhhYWRc7nlxem13MVImhzU9mucXocU7QdDonPW4G96q/dlrGtcyuiSxWB0v0TNukIrhVifjjDI1Gf5O0xJpCOFHW8UeSeNowprMfPREpzeIPfZH3cIZ867M5nMV5WBhReMfCcmZKQ27+lvpGUjmihlPU0G+gotcvRci7o8upa2+ppCj+A2pOJqGVfko6RJtyYOVnwWs92IpYQpvtI+vJIKkXW+jFHJIQaJ44noGRAiJE1+ZQMIVxO9EcL07sY6071Cc/2vp4kbrdeGk5BkrMdSBfAnf2W1x2oPKiKXlA+ozbZlcfAKEFuc9PPzKMVnTqKsdbReRzWVbtAnfuxryN/HP/Kw4g+7wexzz5Uwd9kAQaHCwdObMDpgNVeJN+7bBc7XtwddYQyEgCqqVydhH5yQE+KunU5N48C1S5k/othn/rijeXY2NRTIDkvPcPMpa3C3GpxFewPZo2El63UOqrKi6H8/T8mKbppycbmHZ+3Uy3fAq7evBARmfpTDFoBubtE5PjNd/P/BwxunVyswdzh/Iw9Z0tvLN1DCp3qIRZAuUzEjksbA1Uj/6v0rMl6Qivaskz5RPK6wq0zC+ULdP7ARfwn+iT48IfOPgO9COaVTTv7L0MfJkUnan2Lz8jJ4X3DPzDTLLmJPnIcGGBdTIJLhEA8bD3XpnqcBN+moQymjnvVqdanwzM3ekZcJsiFUWefVIeXSFDPHdO1MkvBQtqmPf7DEbovH4aBPAw8ZTUO/kNWDOf2NhBB/AGyflmV7+KHa3O54RcFy76ySfmnI5V0pIp7P1mGmn2gSwjbamuU1fHBbNiVcdRQ3L6OPfmaww1wLLcVZd9pDNbLcaqy+zsr/SN+fcyUgPOOWQNXU6wBzXmxw575tYT3OZaz8AassF+F3ypjpQsXFZn/jYxHixieMXsKkZi0q3ieHzpX53E4QxY1MO6EjoFOy1RHrjPfojYicNvp8Jeg2K933IDOxloNKTPh6JVfHQh8x6iQ2eoatfyHzekAISM7pq5frv7oVniOasj0NkVEE1cAf2ExmroeI4sLJae3Z6D63tpQ7cIrSRuqu+fhEF6N7GX+lbU5fZPGax0VZLTY5WPlZp0H0pTndZ4k5G+FZ6DMX4Q3gE2pdB9GsJkNpIP2ZfVY6p2eMQoAUSobI9QG4F15xPJumGnwitctgXAs+f996exSLu9BDpRsrtyZ0C2OULRlGwoNDctthWZjExuZWHgG4qZdsmu2Yvv4Ii3mqmoxqoPAfQUVThvwhpYugV1hrtoNnJaNtHeI1lQs6tygngfmYHRwzFCUld+olez3x1dqQpSE4h1RdvKZ1vERvneZIgmIa088QTbCWJOmjPJscCMDa79q5KGWWn681FEK7hnBzCtfXPZJWX4FZ7Oyaw89PtVMX/P7PmfVn5HrRBc4xEjEeVuX4l6771+D+R1edTFn0k9c7o2PDIgCab9hfcg3jDitHqieKPijpKIFHG40G/yzOy3mkgTJzsVFkcEGTHOIQWdLO/x9mvo+/vhMLZq7qmsEnlhLTRSJBMU4+vuMBxX074pCKgM/yq5rIwEm7pC6wT2Jw1e9GuCFvTQmnp7RZGqvmt5KhYvODInt1LoCpw4nvwbrmksZX0djcISbGBc2jH7XUh/o+8IDkTKOkI0aUU4kTLRpbk45lAwAan3g7lvfcthGopAuqcPx/7k6H9EzxYXoeoJyS02AAuE7Mu4VMxYX0Nlyt7QculxJlPrZKeYSPJYe8jrTVlgU9G/75OO9ud2dh2aw7yv6x/7AuPa6cdwUwmdCa8XckOarYD+uCGx0q10fSea9Z7XEHppD0LXxR0Fxfu99GUS5ksU8v3QTtRsmyJ0PkH0WJuszcPtOfUoZoOOS/uJW+876BDvAoa1pXTv9jy+7+UnaQaSlEIzaprIhOjg3W5Q9R//mjcgSSoMzzuBOE+ZP361dVaxtT5MR5ENxwu+cmW/nlpirOCjCh0NuBX6aVy1qFCyU1ZzHIu5URH/5wZBQ8t6Rha7tD5ck9Zq7YPgMDiJ7JCYlf+fXrbggjmI/k9W17E5TdMw2Kyi1St0d5Jsnt2JDrCLsBRnF6Rn3lGBW64p6TRZl542zS4CI+PI1V81NpfihUNZyebz9g7PdfxkV13I0U4G3fuqqnZruytrBjQmUNct7sENMjcsxxVB06ToxMIqGEsqUc3MneNn3qws4yLXe8Wb3hcXGr8OpGI+oVqzHmCXfEpxY0fDVzhfxmGl38sACpdF1NZWvopPyYlxTIGM/XvYghTlLVfS87otpCtgGX2sSsyfVZMYi1R7q/VJu7hdzSdscfa6KI/gCCVVtlZUccICNCGceW8argjQ4OOHpOLu7zuX50SHrvbxg21h5cHVPnQi1DoqjcVjACjsWSU4ev9Io60hiL7ON3SyZc2SgB92+//gErfnabS2xnBtk4qBUpqu5Dyn2wRLhqE+9Y0Tg04g4CDRryPKV6TtFFFOjXAp/jt0EIXZpvxFemEfIujiXIH/kKQdWupY2iMRswCMvC8npRY8/ZxyQTV5iU58efK3HPhbBPRbOFXk+CUenlcfIn/JqnjkRE71teOgM3xcfTdjMmm6FTQqS125Jfkz+Qyi1zPj98VdwXlOD3LgHom62NIQ/KgcFopvnUpNt7PHt7dqt0GJCXwSkz7rkDq+LpYVJN6cIw2MBSqEzKPgRnJYVoLGyLquAc4MIvzJ7j6PhBLSNJU64B96zhPsgBnWS2bQgm/USzg7syYDbqB6304Q4nbdCuIbBTNga9C+xoWByvpWT/WiDlqevMPrPJcB4PmeKTIP0qNFnZ+XQ8zuvQ+BK2zqFmaG8n8s/D8onlDBnP7lVtJNYkJUsleMHovOWkzCoXp9ziOvLLCjbTrZzaa/f7vQe2nfsQQ+if4y5dyGzikKLjktIFceW8eezDUM94kHT4uQlRy9PXJl0mZO8Edms7vwJaA5t0R0enJSA1/Dn+a2CqKTonlvyF+HDlSCzwVtQ+f0WCMPjVOBNPhEWFMvyGPCvd2PJ1bBEI9nEr6pLQ0lgKbWdDc2JQSCSfzhcuSnFM3OxyUmtSQ6K82m0SQect2IHsNof5JLfMNEqh2mD0nntXAWPR5uB9LFJva4EQzA8h6Qq9Nh6LJa5DmfJqWSJRs9Fje8uvitt8Gqm47USmKk2qb7wYM26Cz7gvScEWZaTaKyYJb7dHsg14cMRAfjpWCFT2OTkwYA=="/>
  <p:tag name="MEKKO" val="MekkoChar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1" val="4HooU0THZk28POP9trq+pbTvvzd/gcV8t56cq85kb3NDTsUhojRA0EsgEHHMH7oYP1SYpn09ysXVivguJdhTvfyVMsBLTGvcX7WPTor/CmV3kwZIe318YC++LWDleSOpWb10zi+Uqhct2EW3q7hEafSIS8Uv/kLN+OPi0olhYdkE+FPstxQT5GDS1pu7WrdxdONjDtPrpAEXK6F0x9WXzBMwlsnxg/zEhbjOuI4rfNEbEEw0Ok3UnKDr7Ggd5AcojmgnME7FANvRFBjEzluawrLCGtrrnlHmHLlLsQ+8jnjdyERIAOOsirRlP65v4CdbpM5L+jIcnUPXT6gs8I6xm7RgKneG99ua+WVN+75Q6F9p7dH1OCp3kdUOW6DaXT7mMg2ueL9zxPp3067gdC+FOfaR3zekurryWJkj6WxWB7GR1OaEggupAHmani1ZR7uo8CJqTrAV0cvvVZT1aoRdz1mSQr2CZL0L4VKe0Pu8dJ6s0S0Fb/S/dJvXJ4+C3Qh988UvV9dnK78U6Eu6HZyoflLoRemt53NVfKaulwZrjvtqivVzE4T6T6ljBdBIhX0+lqYEORmjnemXFNVI3qkqy550/WNzr8rRyT6ehlZfy9S0YmXnSWyuLv1A7YGXXKcI00k8Ob3oMVRFezY41yDEaQvxfm0iNpX3RoUJ2cRP5wBL1uQ+EmXCJlB4HEJJ0VeJ7amLkQPCd+m55o/rR16z5rd9NqUWrVu/p1YlYoTbcVbMAuLxzp6K6FdfblgeVvDFouWoq/rVATL7HphjgIbQACNOXOkcLgOmdZdg2GtpHVZcMOrKv86lMEZtuwwsAowpSSI6WogNiArFRsWBiDn9J165bxyVpMTdZNrvcZmfRqETXKd6Vma+h5WfKoMQekVyVdOH0C/QwnpRwDD6UL0Heq75YjCweqDe3mm+9V4Ppblb/bPuikF2rAGRv0/mKAbSX5kXSb24H1pM9l+j7OxfLTqTV0nEa1sbtRFDiQHn0cba/s+IdZuxHXM2Cuf6MwnE5FbrASrlR3V7Gcb9E6ydgzERy4NhZhl0HVI3qmmWya01iEO0/5TV9cAAX7cOs3/eVPn47oBnZvxymitkBNOVLXC38yeLs3Cp7HNiXXjemLn0nsL8Tos/F0/7ULun/QGIYHaqJkspn7arChDULBcrLlvW3nmFR5R+Gb7kMtHTO1Mox4Fdxa0Szi10stp8RldrNTch9BduxqyLXvYKw1eFLuJx0on7KCImgEwvxb52OdUB7usAaqHVfqbjkrE/iXe0RGMmQmQfCT3Z8qqozVpepkdEM2aNNS5LyIq+tsMqQrWOdw//dW+fg6jaaPpyp4LTi2HqY00wHiwS77bn3TWWBIOU/9pZMCutB1IOzv+w8xrPkw3y92/uYV0TjYpL4u8rI1goYsvvveZgY/2WRdtIFwFP3ZzDWX2SMoCUDvFIS2z2py8BmKojVoYAAGJ2OmsJNu9g6OEUTkqLpLgDB62lVfGD7yQKCqGHWakGn5eN8AaZI2gdRgi5eIrCXazaSBT7KFdn1N10lQNcTPYJv9OPlFupb8JC6bVKzrCW7C/3snpGb9OiKXiZFl1EJJHTm3MMMPL7i7qvK926gtuR/Sk7I9iqpbXyo84dC4UVWEc6yUzcg/bHoupZcUR8sDu71z6afboZ3/BNTmSwkIaEGqIMzIqo5cCw4KZqFEoofQiAJGU2u7LbJV9WmA6ZkXhpV5oujJxk3Ykpaci5BoeQjU3wHIfrEPpraTxGhuRblZzwnlqgi8ddhelE8LkRSouy3BLKeJExbvj43AyjtgLAklof6CGOT1CqOxmNss/tf338OsilqN1S3gQ9W94FpxA2rTnMYDQJYe8rznL0xyDzCGtJXkxO4JU2p+8TjrJkD66bIZQuoecM9H8pOMX/gadhe3Lo4LUv9O7TuZLDnKiEnVD/ukUPcuvqidN7I/cqb3iqvvIWpAFXp56HD5BgLz2RkajlI1cxdbCux2nNaSZWsMv20lRHh94eYdE1PtXxwxqks8w21wIiTzzcZBVCWyxxZLyoaYDQ0htIyd3Cvflyxv1kXkIXLPFBFzbqn6L2xKKd6eHqEytuK+xKIBDRWQ+KB59YQ4Xzq4JeFc5x17Yawwbej2xgKZCSbNeg6aTfx8EaLrtXXSF6ahLN60PFedk+Iq0lUAMqshTt6U1hQrmYrViWsSrgLRnS5qEsF8f6DEz97OpiXtFwD/UmxE+iYm8RRotawXBHno16JHBcnkJo4wTsjNiW4ypqWKkoxoO5IQdxlZNSgVOSij7RwiAlBHoKTxe+6gvPMhPzphrfIBIlRnAtmQKMvx2KPYyT9K+3ibSLkxrD8K10Ocsesf8y1UezCdJsIMosa8lijy6yIHg8dw+sF5EW9gqf9IVhCaJ5bZfyviL7JsZn4nlvG4VUBspcpIkDm1SzXSIcSP37bommS3ctfW9y10/2HLLtAv62L73nnEbq6yCQiVkLDNXcQHsszZ4AM6EcZf4vbw0ppi3gWOljpesq6QISnmh4fyZRB58KcwjBpGHtwUlPAOHdFJTrOm4aMayAv9jysxyEKaruueq3QDeMCz3z581Uxp7XwMISwCec+TLnvXicSc04D3ahzW+oLn4ji8JPOHRX2yROV5GQSejKo074v94stM3/bMtjaABg4/RaI9F2lvJg9KuIOBVqNpaf8hYL6fq7E1kQ8PkUjndKklpa//2y5TpBHAFWD/99juCGnZ1G9gF5suEpsT34CbLmNQeTpzPYxoBnyLZApqXTKFzNCBEkQj6BpWQJTP420eL795yHsj8UclT7BpBkfKWPUptrOeVmpsxg7IjkCL24VghIbqZfPO7tW5yA+v2pu4koWEvGWBPIQqK0WWy0tIElsinlJChwnmiIpVQF4vPWiIfQYNScRWMsYswTQfZrrEX922d2/KkdBQBT6dfVf7dsBdz/qhXEhdWyjCRrxNEv0gcWt7P1X0GvdCb7cs+zb6kIaAS1GYGm/olnfYCPZ0le+GRUBQRnL//MhqPDr+4Q9DcQeFpJ+4b2FpNHAo5RYEOx3l2dsc+MihyuJZ7hyQODTu3tfp24izNtbpLw6l8Uam9HKOfKq9CAHtS9anL28USlJOnTL89KaoJogyiEvOMFg2ncy00niwkeNNJF6kDTmbP5PKCswjDHm3rVbmLbABP2a7IFcDYydEqIK7Q/vrBEaYkYcX4XpNmpdwYFRo5Dy7NUdvNxYtzp3Uoe5/Y3sd8i5tsa5B4d9fuEQycD8AFxNDNA8Ja5HDk32u9BATXdXBNw3pMRCnQztCGDByKrrm2c8HJH0r0qCmIDB7nacTcvSkKCcM8YQdCFUOz5TeW7FpPXzM03mShU9EWhj1lV8HDwiPlX49hVOjl5C1AgaWPcd7c7L8f4+J+JCvcCMLpr0XdTd68DXByLEZo19T4by9mPiA4h7vYnQz6o/CzjQPiuqTNGQ8Sf0dWMyAOkJG5su03UbUNT27AeuyXZDmWziQA18+NKRL//TbJlWPdTz+u1X3JhIbBxUP5fI1zSnc1v4zgxVhb6kt8FtkoVse1k7X5srWUFtw/wpghdvm8VXSJrdUNbSX7riRNWS4w0DuKrL4RdXa8YsMWCPvgaIphFFPyDJjdrNEk/aIQ+adRrHGfzRTnK3+H/+fABNToxh3GFDAJw9Qa/qYaSaM425vaRU1qqEx3cVMltphpmVtvCCsDQNLTCeS0hWv/RKnjJ+FCvSGeDX/mwAtL01maLK4J1eafQzg4NEy+jmUofBO6oExs46uTBXxu4/10/6wtqqHuxpBs/wo+mzxfWlXlxgMb9eg/pj1QHi5CziGRPetfdCjY0ypsVLw6R/kNeE7kqH2TmdDuUaVMu12mQA/UMUlDyvm/Ii6ATkWP9VeZpLE5nLkfRChm7U8bK2PKwIDuoYVK+kfniitXoh1wKTw3YCA3l/t0wiO2fOPdxaPhvqtcu0wOmb5tivW4N4eck6iLgrtNsGDdIzekiFs5+RHyGPJW5x3DA2sU7LC0SVyYIBRAFb5oNHW8Y5ww/XWQEjG2DBTPwrGoMKa58z5pHhkvs1627LGMFREtTzekRKfpHIjS60e9Yz0+oIldDsKfSS4JUqpLw/P/leG5HYQ/Gjyl0A1OMOcBKRH8AlbZhrfrASDyWJCtnXT8aZGPKOor2kY2ykag4CXgxioHf4XvPfukuT60OR6BXvThxbaD82kfO34hjeN7++gPnIXwFDH/G2BevA3XLQvPOTG1gePeV3MXmzHxEkPTRcevX97moPNIfALYCtkI+Mna5Id2cPcswGUe3ae1+NGSmnIZGskxg5NMjhN8Dl9v3Wb7/v8aNFCp8KmseHwOto2D7tB3OP32T4lGfdJCj22sd4DJ4yJgYS1XUcsd8+/ude7X6CyaUJHOlx9G5RMqDlx96XFd6F5Uo8n3e3vB4T9UaNUpyYCOJhpgfcrSyrFX/l3pHFjgyiufU+Olr+d/ajS8I+Flx+sf5njU+iQdxYg3rwIHlL0j3zUY65GXPlWydmcIO1IklSRMCnGAQMYS3/yrNWR1nLOFuWp4D70Ry1b49Uhoqr4LX6NjDgkFxLM4dTNS8jZmnGyXq5aLQTOYnUCX0rcU0pumflWWO+yQ2TU31s4FTouEHcIB3PkumwOpC0jZBnO41E0T+ttSON6QQYENtRilP7KtNq5q9FFdhLNyadutCpW8/uZcTJKryl47d62BIMJEbYKicHlktRaIb1N7COJbp/RttZ8ZV3GidB8g7ME6KbjZwZldwd8fMe2tr8CzXKQlbaaHyZoMyyQtSuNf2VhjpOa/Z3Pyi/aFmfAY10lvyZ4fuyH6HHEf9Nli4HakWnAn3SNPFSdO17sAjPIE5WNaH368H+1SF6nohV7Zx2qp1XhjjMzMgB2oJVG9qZmhxyRpS6LC0w+ILIikHyy56QZiFEfMAgLRMaHJspkzjwIx+uQMHpHBxVYIB66Wqftlh8ivEyq79GfeRXZKq71fiy0c9BrSKQERFy5Yc+yoIa1Y9me15jJOwAjBl3pFC1cXE82c5vzDMo2YDmg6CPCvvfdqTq1e4WxK4Hrgqmd/vUy9fmppcTP5VmCstEiQZ1V1TMIe6WajgqTw5eY0mGp3BpssOwFO77gRcOOSy4Z42PSkWu26U5j3XH3QbBwuQWHo/oCHPWLrv9VQ8qUqrafBvJu/IIUXc0s4MsVDypIA0n61/TQ6C7u2ZacKOPRxASdhVx79n4JHcdAoMLmsUTqC+ESRmgtzlaDQ6QnLQWkwcDQzFNe5ZU7IzS4OVjLQXIVCP/jy6PF/cdfIRwC/UgnewXL7R2IhLWfVfdqKvjCwKIqclR0T+vgT6sEe05qXjv7MJXfVePhfeicmhIFt+77vpTx6sYgYE9aKXcwF/qJ6L7Zak56UHC3PcS9Ds3Z5FSxcfRIDNFDFM06DleIGGV7TxV6FHnlCTDs5UfZR7N6RPLyiWVmLYLFUNOeA91MEpPoYXBAK8WMvGCx8dY5UjFSoJjMTleyirosF9ijnik/dcoQGNmLmEGeSOlVgvxQcWgARHVTEs7Ej77YlDruPWS7VmO5XQJrE30+6rc6rh/jzKMLj81013eRf7fe85SnvZsyfNS6en+XaplsxYBan7HKloZwbjMs3cvSTxbFy1onLivsLAwx2QF2SFSC4lh23f+3SlelUc6lNc4YZ/5Fz/UmUm6lnshsi+b9ETsrEzrvoKSKpAvlSauIxOQR0LpnxrI2L74ia4ngnRleQN2sm6sg7xrZmhcTzrUdc+JvbNeU7nv/efQEqhre3KQoZtPYz+ZLf/9afA7pwtyalf0OUJG9MD3wakZlc481y8cGBFWDH953tAG3zzDYUxV3wPewEnxRjL/1Gdsv/RB74kYR/eSJpjpZYwS3aTbYxt2YhGSBxhp0XoN9K0Dl8e4X0jZmRNduaWkp7IO22bMHpg6w5DS67KbVUQrOejtfcLctQr2Y5WOSIaBXRxcZWe+pyGvDPnTV5IL9QUS/RZ4AgmMJ41WYbCkOy/HRVEvicY5xQBgDOhpvaOywlVR1xdNnoT7I/EOl5EOulXcKUgm7s7+QeQddNUFwf56X/1Q/CLh7hxR5a+v6yFa6YXIWKfGdSAQL94zayInpU6EwZVSR4x5qKp8vvBB/PB1Sc9tBs928qQjxKdaqGAdXiHZYGs1aIOTUhfmqKOUr4fio0cZqmvUvJ9jA55KDCl9TMEIcT0yuwONgOxkzjw+zp/zWPuybFGHcxuaTZuZ0+yhCnaNQqnpKAmL6G1u/Eq52IFTtyC/VJLq4BPfRerTNjv0QMeVBnSlCTaz4VC+5/H0xHZnBCTslejGpKADt4MldwF+LwsNq+dAp6H1l9JezCk/1JOKSi1nEaO3z2YYxLy5lztBAks0rjKCL5hDZgB+MRt72qNz95XQYNIOHN4r6kF5NnbckscQWFMiQqWAE2MkiqGEZ13uwod9kUYVzPKaqeU9tTfCrjmrxyXYKiPZ0d8e9zuUuY8BY1eAdtHTeluIlGwdOdb7QhY853TEdKIsguznyQbKK+EZz4Ma6MHAgYPgVHDDFC0d4KjyV4ywhIybYpblvGuXqqN7Dt+2i/nUDJKyYYPQbkblWlavBGlIL6qH1gzJSOZmx/YLNO4HhNxs1wOKb99bwUC9J7QfBkWBkd2rBl8iYs0pJ6fWowSkBWsreeGWS9ew1E9enReygzQLAECjZPmcmQBqiN5tnO4zRPPtmG/B3zPDjUdaCya0FnoJRvT8UkYCECsCZqlhgPQRDYeF1JT/B3kdf1dSU5zOAwEGArISL4Pf62ib7sIB98dgQywq94hqfah9nlq47gTpAaXZRZzbg47LukPXKvC8dh5qAYQKz0jaUN9+/iMPORLF9A+6tKh8SUPYtSRZy8WwE+8hVKHR142RN3RQnToP4Nvu2Ar5enR/W/Dw67o4ETFHXpwnvEtLRrKvBm0wM3L8NWTMfWyvIoG1ULx37rLEwm/MSaD39t80LgrbUzvubNOASRsbQJjWDblhvFtqZUFzNxvaApD610hgiT8UJ7TMahrU0QwBYQoyDjI27B0hfIzIgNllZsHk0NclHDz68W6QEyTiM3HVZGRhfoRVjhDsw/idy71D7fhn8XXr5VT9jP6tXcnPdj3uxhungPn9s5rv5vPpYzkNW4syZBIJvA4HhDBbOjMAI9pBIjt8+74LjbP93ORgACCMz8ykpMBy3zcVlQMDMg8/AAxSkkCN7gmpBSwFd1VAPLI5b8YsHOBFBLdQPA9q3LzbzwT1bHpO+woxAn7tmvtPQrkPi5DKnGry2nz/GcEAPvdCTuxHxb+ZhwI5/+8HfFCOdyhLO46qXh5o6du0ERTGbx9xQk45fjBrV7qF8cf9/HBQLoQYhugPdaGfGaTfjauq3R92x0FMWBnGBt/6Z9wx93i6OGgljd6rLeqvehi/ol5vf13t2ZXj6xRRrB1q4zoUUBqdEosgYBptXT+IPYVFwukCBCbxeOHLf4BIsXdSQis5BIq2/kim2Gw5BSmbni5pHu/95QDCzbdHQ4bxpojrZxuDxFSf5WcS/39jU/FPPAJfQKzYj16uAYIIkdWnSntbiCgPCZKg8kFcvF3Rwao0C4M07ht2qLuTxeHlWQj+Wr8oNeZN06X/ouZBEkvzqbHoi/yjxXs0KiVjw4VDm8SUKQ+AxT1MjKN1KzLC9aFRO+BR2DmI4PEs2gOCyRvKNMV0zqKDMHdo9RGoJcXzlVDX8auc8bGz2xa5cJJ8K56VOls/OrNZKw4fyV4TF93JwxwnzF5k/47jxzs65R2djsrFTm2O5PloCMXXt21bpflcWirN/8stdZRT6gazFMZCN21fgo2RQnCyUNnBCv33h3jujGfkJimwioRpF7ePjtTxevz+5e5PsFevly/S144KNpgtgIRbh1rdi3q23Q+lSmuJ/7ZwWKtzlmE71Cg8X5SZQdoIrZoqQmU/L4C2VzBef+NizmihjOjMXQqdAovceddnB4YaWlEjdxN2Uw7L2UpBhGUgs+hFzSPGHRotZ5Lywcxmp4w9IVO7sJUvL8mDdLF7AddObeNcJP9GvsyIk+5W3Jx0QiqtHN25d6plthWYffLVR/NnLPwXZusm7lQBOHqBT/eu7TVvR2N6E3DuEPLFv8ob/FXyZvc9GqNr0pgWgdCZklgXSSipInSzlBj5bdVplvZXMY+Rim6vFWQIksWm1Dn2sVYltZ3+7zZ6wJjhvyVs8BsRItizm0y82DT/Q5AmnwfbqDoHF3z9TBjz1V9fkztfciV60dBLjzeHQ+qvet8+It63yZIBCELT36oMyYmSIFi/L3qm5+mEkaxmZQ/WtLDZX9fq8fCr0xTa7y8cA3wj617cBOL5iCh/yNWxVmMqZE41W8g0ggITEtWGufAco3bNTS2T/oRzEk0EnS2WmkK+vEk9TWl78H3zaeR4BIXdBhJzRQ2IRKoXZQItQtc0XOBPyxWMzcBqGCTdmkSWeq+ZRmMqA2Eo7bn29awdJ/8wfiDuyMWMtDBwN5Dt+4zFkx9VPC9HALnjQBr1DqAaaBX7oyoOwcaoSTHSZ2aViSTZaP+5fGa+NwWljUEReEa4lmVVepcPTY9TaTJQuG7w5v+vDb03c62cdHFgHIg4XXEw9Aaki8IIniltA++2liJhqTTl38Qe1hwTkLOdZ8/UeIAcJ6N0N91AhO7/SabBiIh/bJkhO8X8fEShT3rJ9BTAX64eVWZoj3Th6VzNz44Wur/80HQDvG9rXINV2t8tUtRcHPVMI80BVegkHcqC7G5JjxW7tGtmSrqUl+tOCnnx9lRJ5BEg2tfX2KxOJhHBPpsxLB5POrXxS5dcMtgsL8U77tJRWPkUipHpCLpn+7j3mvHFAO9l1gLqlf9giN7vbxw0DKru0+iJnt0A89bj0mlSKvHqwKolzQtJOj6roena572+sf1aKEi34BrFCAlFaTAIyUWbCO5mPVxGFqbfDP0YmbIQ3eOOJPLQXQDMHA4PmFSiMH3GeHJDYatq1eG3+jLlEoLdN+n6PeptnUjkY6FLv/+CiiiGrIp56J95Ki8L1F7KW/0Cn0MP8+IUtdWkAfErk/JpKxnY8/ZdCMckK0Tr39Fdex34BGwwElJORZEqnC7SS70QmPeIDhm2BV7s1e5LUCE6SK4g/KkI7y+KEzlyQCJKeQF4Cw/iZNoqXshzTST09mCsDLzSaoIIS/chat97hoT6cWVaBB5uqSZVYakYIitZjmC5CybNL23m+9huVEre9stXqgWdG2d5vsyORBra6LDSGA3KotFcN1dTQEhKiWdn8+KPUclDiKEGDaiRefjHH1i4rSrhwnGKn8odvfEgKHE/TIEc8B2DeHA+nYfHjP6Ken6PtWpSqqpWarPIBJzgZk3zI2aglO7/1hexFb6JRNPCmHtI3JywFGmhFKklYTMgnGaIgGzYAXsaXTeCQm4kIuj5zvnZ+Y42tzSSwEGjOwxzCroi9YxGyEnP0Jrjf9IaDnFIPa0lGCIkjv9s1iRrC48Okr8tu5fZvMgVJUJBkB4yo/KGDa3lKI/usz5HBP7SS5zEBfGtA5EiO3IyaIuYB3Qg94MLtGtxa6RALVR989GflApA6q420EoxOBRQXGeKL3GaCwc8a0Ub8myCnJLV5tBP3mgFtb1FRCV0p6Phiftw/qk0gU0pqoccQ0B7d6HXJ8/3SodzX1m6CB2hT8mYiXP8fLIs+P1Eb+9uihhA7wbezV09gdA3unYTYacX6ENixjff51NrHkHOqUeIkxZGjJgc0/1RIZpMjQ+E9tXSrN9lcha0VOVveH9zEAgzicRBqqmo9OL6Nj89rPNe+BujVU50fqL8pOTKCyCLjDHdBesD2CF6aovf9iHpp05GvmoxfXgwLO8h1HWB0zO2v/NbcTy/ARhd+zEhzl1DP9zNwXAf79R2BXZWYuSyhMtAo1eUeQ6C0oVkPM5KW2q7u8Clh2pimPNUnByHIqJ0MW1LGvOBbPKGn8nGzgriCl65IxkpbxmiW9LV23YJGGDnIacGmH0OvEBmxZwlh2148gJO0ZhEn8mtT/pfP3AC3olkn0qWa2dsQguDxJUOjW1M1EKL3XL11uj8X11kqkm+FS9cNPrUQmTuAiC48SnZGVh12QF9SNpM+ThEWpTRmo1YMp1ZyeVvn49QgWKaWnUJDLOWlLocRiOMCLxjXkfOVrbKji1dTodFJFlHW34awK9ngwVb2BIu5HbZ1ltSNebGsseFJel/n/GEt1imBvEAc/qstUX2wC/41ioX2E2a+ev4rx4S6nM8rnSUrmS9nyNMQmZBvR6NhQe9E1SBKNIRoMpdyr0xzwQCSJwh7ZgkdORXaddMPgB06vsdwGlgCXD//bJQfJHsWzJGdFv6m0cdjc1s/8YP7A+oPaC6HgPNtBzT1veXEKz3iCe1OcEpjZjBIcjgs+dHp34tre32V+dcKxnFEa0casUnfdw8HjKtT1Vn+tz9NqWDLrJwbrNV00lh4T3anpBXREVoPBtpPhKvIKETOtV1f8y2/p+fnEI3gZOjzudMbu0857OJPbu8Z3WAwUSOb/+NJ0EFAS17iqVT/SrDZuqRZ1Mi5iMapyCBRXEE25qKH2RTtqbx3y3Mc/H5r5Q1atlBT6sFh2xaOBQqu2uT8LdfARUg59OrF+bYcgW4CeNgx8EpgfhOgr2TrKryT+PNqm0xykZ+ITK7vqlB3KuhmyFUSc1BqgoYuSGIEn1S3/yGZbcuwgLgZBCV2rF36yD8ew6oFF5oqaEzVnfAbU4P6KT17+1b7WwDDz06hP0vGtNUNWlgzi/HRm7TJjZH0m6UApN5GNTwGguYQXjHnXUJ5d/wF6sexed6/q+N4ncJy/4zZm4Qs+yX301HT+kp5JQuVWQ4gb0uqb3fsnOLWjSL84eX4K0+H3Pf8Ggz1YhrIvyuHfiR1yv7nuYWha/fg66rIv2jjRZSPL5jcgo6PShSYz3j/IeKPYJCvx/iZ7vP5gALqnupKQHoJ+QFcCvOv43poPQpyr1jt7DIqOrD943oBbQ4Q3vWgiMGO7W3U1GVHm8fl3lypVgld25g3qPL9oLASRNm0X4HdcVVJkRZbIATvYdUA2YIDiPrm+eBoCrBTF26kr64o1p0kePu2/yGATk7V2lMSsryDrWfDzPPottGajh+Ed95TchAc7xw3B6qcP20xGtpceuZeBRWJE935EqqCa2bpmHngdZTCGp4L9uo1Fdd4IBL1Q5YVTjOzzntIA3Vcbyt/u3d/5181rekEShf7Cm3qiAZWk27DNZAFdZyqOoUID3NRr6Ppf8LxLEpMIVneX5kGJRwUIDPftpm5RugikLgJlajhNN0SVuO794/0+wfQHewKwU7sYyIejOQ1QNthlby+qiGhkWL4ZQF9Ynwe35VTFXJJtutgpx3/S4cUs4eOsmigwcAFR/m9kpVOv3tcq3dYJ6WCXoQGtp3FVvVb+xlYdJSbdJKSuFun2bm+fXyoLyaRD51Enik5rjMiHx8zZlRW3pAmDDXALoTwK/Leo/iO7ySQlZmUZ5Ia9cpLwcN06qkdk2qaAj/r7LzBY85lUGdi0vMrsyXc0rHN/IR1+xQQphg2G/ivXmZNcsDDav13aPWGLJS93SdNONJln3CLk+7wKPZqfCYFgdq7RYJ3eJPiJc0lAnwg9gZAyZhCn4b7uXmM1vNDb3LflUS4l4KxP9Ubp+VSDz9x37v41KjR2oksEcRPCebW0YqkipTb1u1a9wD3SRvZrxhi9quN10iHtcZTKykzMetsv4Y6CCrBt7/E/aNBXtUqnIaDK1PRMjDm7pQiMcGmK0jFrcXuJ8VkW07uBdwZAVC37hi7+szzkvT5HuVx4u9QiBxm/Gi/GwtVTi1ZPA8ZypJjT7gX/03uwFFHI9PrCMf9qjK3aCixuKNJHzO3+VvdVGSns1THtae2vtW778uTX1xltSGkzgsJsBtl3qjcwXWKYc49ncQ/gtpcHHSGq9kB63iRZvf742qCE0SVCuTUQuyJyOfl4JwnNolI0NoLTPI2dVS0LhS96zhHDmHtPNkBeEQeqi+bU9SGQ1BJstM9mtz0tb8dKJmKTHNsatvoXPhNR14wrXOciGGhF/oG0hOnmSzbcUPJ5IH99g8oeAFheacVZ8NDgmqxINLBGsBG0232+tSncGLYFuIK4funvszUrceJ/bdTZDQahNAfSihYVNiLBVp0oNALEKRu6L1MS/sM1n148Az+WJ9qqaHeINkD8dSSM0HqbnbCMpxJROG00pymYZ+iFt0tvUBn5C7edjB+Vf9PLk2XM92R0BFOZiRVdi6NfuPbA07bd0MCQmVIBXdal8ajmWSIJVohxEIafaDGS4nMXvZe051bA31Fy3KxyB+Jwt0dkBjCU2Dn/u6anG2QXyKX8wd7PIpeMDmOMB2Nr/cx/8bvG02wv2IpkvwKNpN86HdwXzseKr7ChuyAfVRwH/QXmZCDjvsWjD3VqUXmniZ5tlmn2x8T5zTrbE0u48bKjZC3zp5CzfpL/n1g67udWbEgPB9GDfSW//2Uy+rL37hoVbbpebzf4DoDzmqQEcvpSrvSmXYJVaLrtbdrkHAQz86OGeRJRcQOUKT2jN8JtBFIoJORG6PCFXDgz7oTjEKs0zGk5txnVEIeIPpcuxgp22mo2x5AMkXCEMBYzDoUcuqWIOMA6aodY38g0ccAGC07Bd9Oa3l/mewgtYP73Wcsr10d0zTDkNXnQnfPjqR7lL+8dW+5xrMNWBWeV2I5pzic8w8/pWGl7bnLU/D62HA/SBWRaSsPmWj9l3kbzv1wjpAVLGETdlvE365lHh8LTeB+B/kXv/juflS/s98ocEgd5aWBRA0upIoyiz6z1GMJB+aqYogF8QQha90nTYgbtYg2s9vSR07e3sB4hfgNWasm3qCymba/WadAs5yQwIkxNcAm6FB3ii/RCrZFsC7wmGzKthqPAMhirvuOODXt256cXOjJUZqz5fEPZ6n8n1aTKfdNMftVH/i7wJSHFu/gY4rnR+kKbYIY46oF9QBqJ/5Zy8v8xzwZZLErbqbpDS2FTuljECyWYf+QQLezbi5HGwkfjA+V0b+W6wrwnXQn+UCOhoik3Leof7kzmJ68yag90OvUblhJd5dEQhZGlPpYiPcZE8ie5gxZ3EC1ZkTci1EbBcJs9dJiH0svFaaBk/PT+zOQnTDBSHFlE7hN4W1jnOBrEjS70wLvpIoeqvQLoh+XwIrc+/n+m3ATUxNLhI5JoQANRsS/F3tmDTOpel7atnLFRIDNiYTRs9obqifKx4tFIwGiXcHNUv1vYOnvcZTlgUWMzPGuTxc3urvCmeF+3BkE+TITpID3xmaluJu3Yude9J+Z8fxxV4GbFsBp2djRgKQAoTxfAIbKT2JsOCnw1JldI4PoFXqtEOS9JKmN9MYnDZVfMNN2KNb9q7RMU7LqymjC8L5bUZzBgHMwBL1Jl8KicVDxIaQbTnZ+qhPQCql7Y/l9ECIt5XQ0fvCTcNojqT4SRvaYp+43Mm2sIwSSL7+39aMz0NpNIzge6bKW8d3apE8oM9N7nvxgYPA7tAlQdEloMRzg8MoGsLhwpoD4AdoYNk5a8RKxYxDtl6QKFsKU+jr+1dZpYr2H+kJo1chpJBtoSHkNN82iZKFH1zqpZ8vapSjWcCY8HFKrwEzU6k6eFYutY+KKNYF5iwN8Nv3obNRUTtssuUgB1MLhOJiVPrL4Nvz6UY9xTeWurDltrmS6V6WY+JiPu+mac1w+UqRHIBtjbVfIZFVIsaw2vpChcr+b+m1ka1q7sJknijkDCud51MkTQM54oqFa/7C/QYAMN16M9kR7nYXZlZmO92wvuuVqiPTVQN4F+DYRCGSnrqJlGYtUK1VE4tZM3+L9rQjn3xOzH/PxMU0+biuKfkbfj1HS/kLKsajLQMy0TPxSwJNuSzfi+nf3mXGAVLQqYyCIjGR6wNdvvo0hsjdInbXhNZIGvaseniZ3jkzbCqATj6ZI19GVTz3gj7I3xdBqmiHiuSYNV7zOzlBB59QpJtk9HJpbf4CUfs1v1DUfm2lIf0GuNDQ0jWLcfJ2UWP9JpxW0FpaCWrRK6ha8dXKJSs4E0oo2wBcu/z5MtIDi/qRk9PGPkoOduHwL3IIQ2DDI2bh/xrKqArDd8XYa9lKtLB2t4JHfvzeweFNVJhETlAdEUO0sJJ3QwAxG4VtXo7EWaSsvkVkLOM6heLEVvfDeMCYZSoRJ+YBtuEeeHQKIUedmdw8CccFyKMjlEQAqXK4bqUnKAlAk3yOgiemmw2ExhfNo7safskzB/eiLaBvP62CaBTNgR9qoXituOSMiNFedDiuxhpIkmQ/TuAfLk55PnZIbj77IL1d1byTw8oX/4nucIzRxcZivFz1FcayRnsCs0dyevX547WxB8VhyKt1O7WkovURFcCESD+AgLePoz1IIK7+N/nXfyr7rvVtqGh+BqG6HwYV8/a0LKrj6bPat2ltsTITgJIDgxFKgYyg5FAUpU2b/SiBLET61efF5cSm7K3w3MowPb0X/UtGmKt1C47wCFiDwTiJ6cCOprRfEWPObxr/dh8gGCAGq43To/aFMvTqeX0+uwZkDVTPln5OkHcdv8YbGCMDj6mItZ7f1I48HVJKz1NGocdI4tXQ9tuAbB+Z50/w1/ayMIygtOls4tbLPJJ5yNGCh04e8oH2X5YGjG7pwYJbnpQqTVf0SArxNk0QO6Kb9Pc4iH6DQ45FHjc8Zyvf0Z2lndz8bxSf1uhhxJffiu2ps0Pk4n6yQwkAQt/r+uRNG+EyiHqcp9gLvQOkl3N10nwptKWTOpDti7EbIIn2F32O2H/1rNTwuQpV5pBh4QZ3saCajudQWBCC7mZwIA8x6ZrCrFqd5p0xI1NGprwWtmPkhrxzl3MWQp4SCrP5v7Bs88dE9SDRAtZdMbBxsaOIZcS1gZdYrHaQdeixxP6WYCWk7HwTmrs3qCslIZkGPzYzQQuDBlWjMjlFW/Jw/n8H6GO34p6Bq3zjmfwLN3NBNhZOUXncaQkLRiJxQr7ntQhqClYSRg+jwSGmVjuhbwgdu0MiSVg8ZjIhJc3BI00LQ/X2VEcQ4U9D67anhBp8Bx3wIZz5YKkslcyD5ayG73tK/wyv2g3iMKR2T6nIpuXIx6xrT0QhP8WKK4p0x1yrT1FhmlcHeXYsOrQNymyqDqL1OhrS4fFBi+bme51VYefcq5fnKTz0DmEpkMUH5zFoaJZJc0cHRSVt5xVqOukP81jB3w3vlu1X+L4H46W8bw3atkvBma3xfn2KViaXxs95vwasOfn2QVFKhtWeQl2Javno8b4AB5WiMXo0mxFJ52ic5plKysEBbqVDhAc4lEY0jr+/e592r2af5SIBdnDSTs2zyLhLMjYFAPP6onHEavX/Phr1QTshGJI1SVwdmTE+o3Igkpn0obEu3QpryMCQNzG6LtPi8pfwR8+neUBqltl+P/kRXi1ltQN/PStNsbiVgIX2e6uLWCcVpNFWrDfTjQvMsefM6H1PDfSQRZqOZvsLvaCiuDtVgqqPmp4XjvamO4sK5Bfej0UtYMFT0sDbp9HaF+7WVhdBV8DY75swlEDziImxQ9uEG3cdgz2S3VT5YelKkTz/fY/Zgl9ZzLcpIUh6ONOvEWTKU2D+imghu+UZAeRqgSIvFQYDSr5kZAUmqEsm8P/mBN9x2Q/7WTasrJVPFomXDw0WRGyGemaCfoxfMIAfrfSz1NZ/5iTONROSuqoy/MIEnh8N9nZXoab7mccWzf+hEwY0SiyUdR4B72sEFjzXoalgItdKeHMjuLdR+sXB+8x4qtyxCK2spEWv4o74AuTN1jogxr2ova8hSCMZ3TzhG8hbpiq4gyC97TWgQOdo4Y88gMPCitTX7yWIVVRRTvwTvNJ+p/jiWB2YifcYT36Y3xGbD+nrng19BaKDYuc9iw3lgSolehswqTU95hok1NOy8vrwQIsLtzDTQxZumi7rzH50koblXFanoHHXF8sFMaCV80jGUmeTYslsem5pnNGixUEcdd4rDvU+APRjno93AdiCi/eKRWUQNWrkSDXFb3tUgIwj83I/wolFnfeYMok1gipsH9fEou7x/C0hXbE5gG7l2nPEpZl4/ed4k+gtEmjN72DpnvNLjln34VWBEDTcZvP6Cq4jJfYe+53STasoy8MR7hseRTGN12DJLSZlcUUAXytgBN3KJf9bW+ebQaYwf7KXgJtSmbMPeGqQ4oBdojH9/vuUFzTxpTBy0xEcePyE3KbARf0dzqEf606lP5b0xtTYRn4KCOuJrCCXblQjst3lU8v8seKoIZCWWu6HJNS/yFidlR485KyTsdbdkIgqXwULFZJBpbjAs//ZSU0zF9JEI+lSgnqznJhsL7h2ITodH8hSMYLO4X563TW/Og2YOpBCLDCOWI6dOArkdy6S2+W31NN6W7n/K6po8dpB8AvaLzcNmXgfkh4IejcsQfch/sOm15FfhetKy5mPIHWkp9G6P4/XBlum9AhjUat0/h7PvR8C+X12rPInXGmz6AmZiRazT6ch3HjkICknABgmcjDnmQJbeLEg62ar/3e55bpD6pwxP8WkTMDp0ma85CaC47HtrPAcniCDP1N9CLbO+z40SfRH1xplxLChfCFBiT80q5vtjPvKVy5VkskmHIiNNGTiyMYdQXHjQ1Pc9OvNSM2Os/Uc6MjxgNFZGbbNI0Qjl07e7t7qkobrRLOvvL75XBa70N/QcIaCvsUgDDy+eTEZXYlnA+iCo0VHnd2c0BGwQVGImQwOVtYh4ilLAsUpjPxoFOWSKkMnDuS6wO0DcJ8UWjfrJm0vrIw2bCzyE/FA3/OMMjViBeog1WQnmQoXaMtQgW56B4OKBpt4PPnhVJEiSTm3U9iixdVbBdDozEqh0wjjA4ca+JoERc8hlCVbcntUkPpkd14pmsQCHlCrJ4hQigE77bZfknhOzzH9BJ6jNWf/ejovRKM5IXnZtwYXKhz4qXpjcCc3/qi6C8I7HFf/Lsb6ALMfesYMcqCm3i+jYIZHNZBO4sR4v280dEEyZ1qkcfk/wTE/wViJ6bfq8QKru/jXuTqhBOZIq1QduU6sESi+yfCkbNILLOU/0ky6jUJcbIkOsp51Uq5PH06RCGTS48F9DU4C9tiYp1fQydf/Mx4zuRqptlcGx/ubDCjuznTZ1nQ6It+gCfHsHNYJiSaqLFZFvT82efBkl9YaCF7cphSU4DD+m21pvTFhzKYTZff89DakF120AKFCdHyFTZ42bfGSz/GoGFFkcuFhjmFZy3ocwJu7KBEynge7BZzF9aii3LKmSvXBI5/kq7gzCP+rmdpEnQHCWI4qK/acBrheFYyIZV7FvM3M/2Z5moNYb/2bnech04Igo+UDPZMGBRvu7QZCEMv871vd22jazfKxiTuCeg7jWx0Gqasm2RsC/GoH5ROaUp2R354BUdM74HDZrat5NUU8EY4kFr4gHMin3Kw/OQWdD05NAeUMeTcbM5k9UVpdGAL7UvrnwrGtLIr19s6JXLmbjunW2WvUc4K/WrjTmQEt0sANYguyA8ujXEHOdbjOD1cix0/7vHO4huaBqeiLmsOCj+E/N8h0vbkTwd4XI+uS3xQjk7zBgyIm4kt/7EMKanuejFojuJZl2xDIehSvBnCRtAqBvtcEfo2nagxN2O+82maPWYbiBiayttsJIM/8vrUlvglZjxTiT3hMI7CATW/PstrdH6jTmQyGK04cShAWdkuiRDVmgFpPjeRm+MR8yrswn18xZR1BKPZpO2ejlYfMTooyE4crpfACj/N/+WUF1G9QxYMBU1eCM58aYW6RMNBEDDw5pywMH/9LLX0IX8DJsfN2KEQkFUUcQh6gSI5SfFc7G6mWMPJJ2rTKO7gLKm62q+E86IMvOeNJGND83sCkJkTTFsV5bZKfNeKjBztVCE9qjII49afEfnEj1sHgEHT+fobYjNGYRZjIvRiYnlEJFJ1L/HSYMvJG7Z3Io/fuYTw/Q5I9sRH+/+dEam1bBvtDvirsy2KKSsTtkSUcT0x1WRRBurPHACLEq99Aj/drvjuIshwwWVU4StF3hOJG7Dj/eE+8c+YfgyoHdeZiPFuVuGyxx0WZwBUq7PtC2vzhEDC4wLeqw8hww4x5eOAYHZb3iKZjVa1Kx1C7l6u4b7WkYv+Br18U8yOrhac+PZuc+NvQ/kTu38syLgxtHJJJRlK4zMxj1gH2/vOq+qrHP04m7zyJSk3MoS94imi3YebyBgsHq2LE/wNSBYJAoJFj5NGQ5+nPUpbAMlNIT5JGNT+DAIhXXwt7qojPoB37p+kYerWq4vxOQsg2kglTKR7xKI0XL4nxFrdmvGl3kpKFD62fJGW9Cyl9Ylx53YBU0jwTk28yuU0v/XtU8OFQ/XpV8fLcDE82LQSPqDz10fQxyW1aXme/GTCz+Ou9tlMt+9XuO8sAKcizqT/3CyI2Qu9szA0LNbj+A+z2XcrvmwR0E9dkctk3rl0eeeqXZfpGIaInwNvo+GCEamF4GXIGx4BIV1z9p64fdxWtUlYWXj/sKJRPRQC5EgU0+dDxO9BlaX6j8OqrGXlDeesq/xQpMIcPxlSnPSELjUHVgMfTvhD7ni6YMt8e4JBubkO7cJYNs1IMk7ibgyQ9fkBt9Csn4mTkiKky9mej77B5m7WgqYjAV6zQhmvu2ZnwXCdBxA7W73ZClVdsh2inVnh3HaF8G0rU9XYbVliPgKCbrqR7BzU66ikl0wZFgfAsaCKhlxk2rDD6FzBIRS4X2mqk3PaC/Hozy1iqMTWvjZh4K2zvLn6V4LjuqlBJXEh7614dUP1vVTsvSAPs0BowhksDaLa8DD7Ohnhy4dND50zDNlTiwIeh7iox04zrl4/62O9D67lzrk9wph6LcROewoEFIX7USZG+gEkq8Dob76+zPURBTsIJFm8Xg/F8AUuZDzdLSCkkiIaiMC/mpagpHbQyGL+f3NHMARUAPI9AsNbJAV72QuVqCpBNDkyEqFvsD523kYO+4YDFJOUjE6QHGQVSWA1xpZagYs/cyVplUGMes2vKbEA9DrG9yCp0Ij5me3HBEUyZyNHyU5BjCMYCJGznywFxz3zeW8djFL2/H7wY4/wm/PrN3d3MsaEYMoIqW0OZf2F1k4tY++JPnO59vQeuKXmOM4Fu3HZtLA0JZrroMjS4/+Oc31sIuDIRsHUSxh8jVYqMuiQ5+2iQNxO05FzL4GVuCbFIAzXZOJgeIosj8ObFTatCLChNMTH9SbV/847PaI3gYTMhvQXkr+Np6EnXOWwY7IuYD152/tag0DT+8PqcoemtkmE4ICKqVeZG3QR0lm5U7anH2chUXDpMpGQBJe/tXSn6sCWq3vB7jo1Eo+q7tue9RCI8LboZwNfA52+EdAZr0vHoROcyAPNY0LI4bM9LxwB1DhSA0edQrYhF96AZHpjwgcMjcBfprfxie2XZwx6pnIzZSBmKc4B2EQj2LWlgCyuQ1qdWSuRJOA0Bg1N41xiFoEp6qi+WB3xVI/4xlWjgOjr5vRaLN4syZCy4l8NCDECAtvHJul8FyR8orDJnn3i/HTifgtRJJIs3nUJ+qE6xIIcFOwqV8ZhWnSjGYgu+Ii2bbHXHsmLZPIlWUHimgNf87zMgANZA5+HSrhM01YPPXlNbyRoX38HhrulavpAoYX8bwLmJ999oDbOgCuHUw2IRJ6SwryRXV1aNmtgMjprCmUbsO6nSriW9wztHxOmydpRwWUWBU0yny+G2DTAHRQKC3ei9RJZRLbRpXAJPAgEe2d2J/ldom3audOPQysPhtijQrNwluoaHAvE2z8uwMzSC04KprEdzY4iDWvdc3+6Lq4S/3WIZXFHB0wHKGn5nQj5QO/E3dhJXKIgp3c2I9tJ5GGVTLWSpWzWUeFmnxqp8AXcoXdI4GbWl4IteiNLSkVqUJRvstKjgYX2dHxaVwIt+fPmXyfof4s6dLARZE5cPHjh7uw81HV88RgeLOjLiOeQIVw87dTx4MeSVs0CRjA88aeVVCO6H1gxrVW+oyB9xVWSsrEGpUh9onYzH5SuXh89Ec5tZqA/VjU8BA16TGJbIaZX7gwa5JT6H16gWdwtkIMg0Zij5L/piVkhlRNtXzmUwoH4SfLZzujeznJZmCvrk8lVPBXURvL4glDjZnwmA7OoOlISPiLlqgffF9zzgf9QYHJ1x7C/hjiDthnvBWZ7MhENtuWhTn5evqQlDv7a4Qm+VtiMEzU+L8unCKZNiMS+bKxuLEgs6j7sHSq8YZstUgR30NfF+XJcym5p0uZNiwWyKmZCx5KelUvnWGjZJGzSGfpeoSxU8/ZbjY+itW13qBX1oYuRutuixhjiH6bux/oiAD0UbOarkWqEsXu4zrMPGJrqWtXBIeqjYzhQFarTFUCYjaqwcKuyj5KDfKa2HlkFoPgJAODYX7AL/j0J/zJdGpRDKx/9lTO0NZJuI0fiEhmeVDT2QX+0dUVPDVh5VCJcvYm+bOoPnQKUGs3IXJa/YgG2EE1GQIHMg5pUCGezqhBJY4XWmofL46pzjFIHW+utlb4dwnZ5Ar5WS1Lui5/hKRJqSQ5CSJu/zO5W4AqgVYaxYXEKYfpGPRpytgHYfz69RVemiPl6CWFfXHVBLjUMspq9VXORri/IMr2pCVCIeWyhhrlbJnIUn2f3KlwYPtglJoBeN4iBCNAj/YzF2a3nlMfpzJrpOAtac8jcM6l47xI7i25srNu/bl4cN2UPm1vBuoScb3xU76inEFrn/g8L9523227J6Mq0KTaJkH3tIAzNvCaMDjVGbrH9wzHumCxodYJEqYPZHwlW2bZWZ+rqKzmINV1gcFJltizv8J7mcWQVqciezZh9MrCuNcXLtXI4xTXGPo+nM3T6FRyAyiclSlDXF7kzxz/b79ZdaZwAALteJ/HljmlcY0GUgA1APqAz+y9w1absG9QlHiripRz5mHiOfqXyFBmRLwx95hHkJEzrR4mynCPg9aypayynbV/FCqvO/2Kyi1JFQLI5B3/wjhTlW/MOOIcZkQmoW5pQ61Lph21Qu18G86UevjQ7+wtX1dlkzuVV/zB4jx3IbAsKbJ6SQVZrClx3BLAwGe1zQb8bZUn0V7KTBh/v4SnjOXRbi8l2Ob86sOKhTR92+xF0bcp5h/2idisIT0vAaVJr4SE6ztMShNDE25TFkbIOf6/l4A8JyNjDK7AC5XWFZ2YYfy6v0jnJkrUUGK51PxDwgnYxlaxfl1OgzlgkaMz0wZMdKXPnFbRYp4ChQh9TtpxhcwyeealVpNh99EYrGxFgfCXe26V07lBc0mM6e+DhesjyYFV5b+tRSO5IiwBDSPe1OJM+m+rElyc62V8trOMy1QlcRFxI0PrulDlO/GP1Cq795MtnG9kV6qB/w+hVMCvnwJsDy5ZXIAo3HTHpljyAK7plNKPGBtZkBa2FAVbfnKz2b6VdtF0Gj0XApj5Ziz8hn+u9fdUNpEYVJUEo5jqmEtUEe/30vhNmRZPe6z7YZ/VqELtYzF8QxxKK8WPRElSZcGzyte+GSy7/QAkC4BYxwsjQsprhWr1/Im1gzNsyeugPC4PNLqLvXs4zo19yxXDssozyMRbrYpEes/PbKW8m+1pPHgLD6mAuGDwDQKmHKBTg5QvA066PxkIT6dOfXKlk1r7H1TID89bUITBGHyuEB64I7a5rBM8n6zrbyZpakfAtA597H0ZSemcrjECgiheMoQ3cDgzUimBAE2ePl/cvaNVDTGw3rRAWM21/PP4t17JJyTT5/rXP0AoRR7zQ63AlDhRZ6zwHx9CO73YJqi2LW+TGBundT0/X0i6s5IzlS/jY8c+PfLNu3fUfGcKBxxSiEj4lMTxRUE3RSw9vWvnoBfeM5ATutp3Z9vJlECZO7YdPT5e+/JNa5e+QuW9amw0FH1lHvO7nn5X2d7UMbJcZmaLXIbGTrt3KXAM9g9f31wxJfRvjKfynJHex/35UD2lYyApH5dNZwYYjKlv/9StCQa9r/Jj5cRC/SsQgiws8Z0q+cpf/EFFCUBDZD2GsibAbPqQ9NJkie1Airs+cEW5Y1O2HORvDKI3TUq9XmZtvWzkXt/syQHWuhf+paSmI1yla/WQMSRK9pZqVHrosNa1cH8llrbvlYftD7Lq3+tpZl4uvUOglyKHTZvYCVQPOh6AZsDbwqP2sDSTQ8KKxSVLUDqLUD5L+5y35sK+Ei6mgVI3N7W0zxrXTwDN37H2uWwlfN5hdL4w4OFFQf1sf9cH1sOc95/rI+oTufuoP7/rMdOyTccNdVazzbVO4BlrG2BN8/OQRTDvxAayXUhJ2COmNv5Pe2IWPTVwsAwxr5/lWkgCAA/eWRrRN8RcDx6WRPjSkh/zzjR28YPJzXM5YYwLeT3nTd+uWDb7fOVPX8ADQsBjDAK8uWcQ6FxScH60ovYxSdbr5rGDCq5PGjgLq6DWK519FIMTdnLkT2qdeLMM/VkF9oCPKv2I4V3j+7KDEGfbShrUr+DOdXeevvDlOq38Z/l9CCTVhnziJPb/creNRD88cTEER7DsE1aa/irb3mU72cUr5mdYCDtNHi19IYRowBZ289B1uleakVcVjcPx9Ibxr90bDGpvSybajUWOR+zVZf9/b3KrbXJ8CHuCXjiouK2Mht+onWXFUDI1LpFX/5aPAUaY/3RZSW1WhLFopjP/p+hOvxm16f+uZNWU0TzLRPCLNAw7p/0MRROGro+a874k05PvnGWwwXz2V9hWAIlZ3An4SXiAb/2bUxSMTcFUx3E+jOCu2HGxJU3oWOKg+Xf3/lILN1jDmLdikLSp8wqyPYKGG7WdPie185YlQ491bnW58VTqS9E8AVdiAe51gE3SzTw8rWXx/HhJAaj+y0PE88W7la0NAFDAl9HYCHZyh0wr2wG5Z95VH99YOUPhjOSJZuIvrMd0b6YgmBpH3oJTxdLHmtAMapmNN6VXzoNhfoRDraybaRBUM8pxUcquX91o4Z1p2CQmvZC4xwFBhHlsnJS4qm9VfWOTtI7m1N5Nve+gjwmvK67smE5OBhu+FSNh/ZCgkpcgYlz6g2RWIATCdM3N/vLMbpQ5+9bbqnHpZIipFuisVtZMmBWgH+6RIGZinAx0lYaRKPv9Dl6fK1NOwT788FRNuxeP/ValLpbGdPQUxkWMYOCK7j10BSkwMRB+fVwwCSZ515fZWqwkql/5kMwrFTQxWc5DLtskcXeEUmCpdRmDDJpuYbWMCQNMd2cx/JbHfMJok5p9kuezPo8UIFXXYMKgzmUNMyUmvl65u138a6Jbjymo2zEc7/UphNpgSZQxpl5sGiRcgsQ7gpJ9dNC4bS7GvBKs29S2bULndSib42PFa1A7AH60FTS0qoHw2eDMdU//jkF6AsIPfUCaFCUgvwAaddw9visWBqKFc3n/qUtwdtqUq3SJUapRdT1SIGuGTf58+YMnWnCivBdE8TU5e/396tOlKO3CMHyBTpUlItEV0H+prbicSfeyb4mmnm6KIQpwtOBxmJ5cWkumISjbCEhEHY2Plktsh3DUAyC15uP51YH7/rpVOq7pzlUK7fGqMlLSesrtNnpPJZQjudjVxenyaJ1KJI1T/GqWB/0buUPjlJwfRbLhhf8u5Pupnmp0oCet04I5NCbdZqTVuVKDy2J4mT9eghSXEZF/HLHBP0NrLFsMyW1hR5q6mN4lMVLc3nm6rRdZ6DU5DxyLli3KNc3V5C37Dc/Gt1I7pRoMmJLIwaoJ+yTDrlYli9P7aFjdr4faIIdV4RUiyOS4cH473B2yDSzHnL4aB1YayMy8rgZs3kC7jB4Ys4/yxuRhG1gjQXamftpeuygTIfj2Bc0eFvW+f2DH+5UvxtdTQMaz2hnpV9hK1ezhRrFsnrJktj2mweLD3oqoEE/Qbv2Ufuk0t8+56mG1XqYe538vNSbMY8gjesaDHqGJp2xiwA6/DIeqIZEGnteqqVJU3ORDurk90um7L1jW7hhPA05UnixG2lIJgBX4Xe3goT9FMkWQybrbyH7xfXynQ0h1eTcIiehoeuHlNAlIrFE+eQcmit1jPvISqNV2qitZzxj1iLiq/sJcTgOOBQjS+y9ThTVt2JyQSuTeKZZRtk+XeQe2OYfNKwLzFXSEoZpFppoLRE9SKNafa/osr0Z4I2V4FKdC4Y55aZDv8FqX0NP5oC5coNMsKDpiJujFuakwgFHbhGuCaDLX8p8FDHKjjMI3ga6jI/KTAWspiP9YOob3bT6Qq1A7QofdEmknr2lqDRWn5Gu2HTvpkwQSAvWHJFHKvQ7gxJT9tSFVQ9KSJ63U5/ntwCbC76CPwOzasrZ0ilxhRgNpNb2NFjgvAanvfVGs3kiBxPjF3bqaYpMXvtHJS3xiX4QnRz4cktmNx+oCo7H3cbt7yCTn0UoOJmWRpQ2bdUNiqIGgXQm2Xgxw/xt1bfmY7PEHLE26rPgDHzAAQRvyi1SWZ+c4aPMxpVnPPFbgm6ZdMjo4SNGXrIIx/ZUUO8zSWdwlr+tCZ7Z7Kdo2VY3TB1szGB8g5eUUzx+jkTkDVYOuV0AGK+naaXoJODePwymIi/R3euppSneu8L4nPwCMI6lF6Sa/SORYVYd6XRwMPfDHi9NdxuYmYMZI+wu7UpuPSuxz+WuzncxAHqhN919MOqeGYvj0bl3ug5jahbqhflQNlJnxuLpmuu6YP/+bkcBd/fQIJLAezH6Whx80OnaAyoxbGSgLy5XuATSCNPMpb9kZKguIqywbAQ2phA5eulrvsrbUn5/7H76FkQSGmG5zZ7n6Yg2DEhV4fDdqrsTTYmFZJG3kna9x88QeYca8CmrEUg+luH9F+Q9faEBa8YOuZZxX9MmooN3LsHQLLxZULQ/Srr6baT/+BL1DzeyyrTx27JwxAbYPV9QI8hWh8qnLdthfmfIXg0+ff4h1flh3rWOPkHBapqBKtEHT1kzU/BQB7X6Hzwaj0AyWfvlS0vVlslhD7cgWxtxDpBQ7ifzalPvVIFufkkgEqLnsjTSbXRlF4RgkH4QCeElFqvQZyprOf5mbSnoV0nEKmkuVN8PQ87WPOSEpkwCF6dTNgmDZbgR2FcDtnSy4cX1mUBpuqfi2IftApSBugPf6YtVHmk9IUOYsIi5HBPu/DIAt18fbxBGIF6tbpzVpht+ux8VIGqnvSQk96diZQWWM1jJC5O2GfDBxCTG5zhfpNOdWXQ1ewAXhuBwRp5gi3qJwmf5dLVKMjNGfthMyugDanwkF3NVP9TRQCkEoN/oVuHGud5IrYRGflAkitIANcGr2rlF1pEO+tp5uAax5RA/JzFWvu5i4f8A6Q2suKNkR0iu9gxM3ld3jXiqEqCsX/6YdeT1ZGpav5dZVsOVJIvPs4c7kfHl3PxgfqkA6/JlMOJkJBX5Vs7CxlSICR2kfzZ3wbqr2P8B9ORDBGp+I6IrhTdJnBb+hLyheKx9oUmHOiOxgLRWsBiTE9H0JwYimkcDF4sGubyY7q/drH92sdj6Mxf/pFbLylT4rc0EOsVoipwNJ3ocizNoFA1Xvp9NIoDHgmr/0xl9VvvxuODKH4l2u5JE/CL1sSgx6VCFajwOpobyW+hK4Q6368VdCu35E/5JBBC3GdaGy2iRSmblgoJNqctPIxrGGqVGshYJl0Tcs2/bsO86A8hC+OBDM0H7ygwy8t4YY74emJweJV8l92nh+OAVJmilYDYB2ibKJb40B2Pa/jddy6BkoiUVZvYekCP6VIgp0OOKjP0y1/yO6yd5AkSMtzWMh0/OQbImukV/JbY8hb549HkvV2vwBFQeJxxFs9XuJGYdVtbO/HV43l6bIYtkF1IwiRa6TxYeG4JDmgwAC/A0Xjpi8sPtd839pOhdtp1Ki2nVQbJL0b3cFzvyHJa4nmLsrAkNXsxtvE4aYvg1J5IhL6S0PcxIxw0PCY208IJngYwfjH+dnXBbwaVEmhNy9P4Rgq82cCGEMo/1R8lLrEEz3dY9Pixucd+AnotBy9BUQk6oQtKQcFRMaQQ/CvJK/CatSMkmepjg5CEgj929SCC9SqiOOlyfvH1DiPN7qAbCtfGJ4sBWtAZVrMTlLJWCEPjTLJakOrjNvXlz5WNlJc6polMFYZxIqDlqeYSArnhpBLbLc1BrewfycjufIupWKVOp5adkl4jFA0D/oyXfq7MAbLpvNgLUMcJZkGvkUQIqyDTSbXQn6ttDqpc3L80hniWOGQh3YMIyXZ87Pr4p80GAbZIMY6zdwO7TeD3ajqd3CHUDRBmPDPu8oUK6Ty67GyaRzz97/7/W5UPALn2Yi7PfGmPmbY48OsI3vjB14Cz6PATVbSanqDsN84bWFSOz8sjsZ7C4fkXF9zb9JQai4x9ypT4JSLx8ZP2EM3tkeeUrGI4hA17H/ghgCGH/3qOtk9swvDG4GE59fTYcCR2BWn+WXG8KABapz70BSIqxvXJMPZpbinPXyC6h5uFaETllswTy22YAVHH9LiOPFKsrPResTylwcCTWWIM0K+qQp+mlPAyHuPh6I90Wjn8qC7seHTEyk0fxaMs69iSaVGXmi/DJbjiZJxV0nV3G1FfW/fw88n8KZGW27Na3q2JgfE3GmnLCprlOrRbH8LeZUmvuFfpJnnIkMklWf17dwcemoof+Fmq4rCIlBPBqNTaVbZL9gotOOXitlLwpcuSYBA7SwqJ4cr+pd5kBV91Nm1+S3G8BUshFufx/byxVAo9nDeBrhFT8ySMxRRMm75qzEQ0IfwXGEfCsGqjMrahj+4xMKZbN102X3bmSQoSU2BtuAhxYKQJQbvQbOAkcRLsSnggH7S6UHIHyF6oa8CpO4xU/6HnU79sU4kV9c1im8pFOy1esFCPTjSIemoDcqPaejcMhV9SV0ueJHGwJwTJF8iWpsofary1cNTnu9m7+75FbLJ/QlumlDte16ttt8pDw4Vnv0YInbSma80N3a0ypdRwqV8zwSY9II/8QnAtqGKtt9fglh/PAizaFwnqNQbqZjsNn5LlWv3ZVpwM3F24zAJj5fXoibwBFZmnFjtOG/sTvTJcgs/jjjOAeS4EgW1WEagg8Wl3B10xKcxjvkgLl7FqVB+B8We5/WVWG7UWg3thYfO+59aEwD5Y8oajr5rdpqckBNJC8CqfModxtsUo6h5EX+MiPLjfaDenogZ3A2pPwyXxkGd/4DrvzuET2c4d7iYCL2JCrZ7r7K9c9liT6lyxZXz7FcB0HLmEtbPY+YcH+Auzs6XEw2Uq/q8F8QvxCW1gwk72EA6PSqVnkk/sgH4jsYtqP8+qvGV53WiCGdfEl6U/RGSdDNu1LsGkizqy3MA8LFm/MsQFFq4XCwL9iKTIol7OxalxnNcYq/giwKNTt8uCMDiq+/svsPQNbm+gHtS4VOwkpfjtVWyrxj+eF0x3z9bgcMKitBzW36c+nqBc01Z2m8a71camIRZVJl713s8FYX25mo4a5V1jme+08GKMhOgtfHRtcjtm5lvvX5ANJnfOs2Z7Lh+X09laOqUdyEBbBcHqvDYHE5BZuDt6UeuqwlzgbP4i0Mx1HTvOL8nZRpijQ40NXKdg7diSTKF3GKGFtTTE+GxMhjl1RXY49bFa7Q9xa279YrEUPxXHV3Hd87FpZ6Celt0tGMKWxdDFaFWaei8Pvbr2LKcLa5JeXe1QQ8wQApQQC0JFfdf3QpgGhNaXXJ3/mReM1rshFnAKgOwVEs84IoJAc9GEJUyNi6nrRSc4Gimr8JF8KWhV9Ch2pX2GamXdj5N1aPE5JU5WTPjg3WG4EAwrO4Ib1ikzZpcizaiScQPXI7wpE5xcvWYQ+Xki9p76wsKnS1mJCfe7gQ9w9vruRbMIkYjyoTCfPc6RYGhJYL6LYlg07sPELCjxmsLGhsWsXqFN4aq6v4FR7s6iI4Q+posB0nzcmAmGW7dHcItpnbn41VTYSXjHs86mbP3k2BSBrVv5st4Ku4AVjbnySfoq279lPKH7X3UXw1mZvD4qfif9OI7SWgZv/NnqGltKqDPz2xRh13wuqzSyLR9QPrvkWkAF+x7VcEff+WRClUTw7htwW74MedA/422Y51XZ1tABQJfZAyOstsIrOTvI5Ao2jmHIxfOXnqHYgwUUyByTvr6MKZkfzggTkBsfWBkL9H6qzzOnQTcRJ7dXYIFFsnnx6yqCk0jTRnS+tu92YC+u7BJWencwmiJTgy6EyXtdwREMDMpOglT1Nj0ZxYpRzdE8kkXiuKqf+QRzviOVSnHKx1lvo0L65uuuuSrFZ9L3gQAmPFjTdhkOqT+3AoCJbpouk4MLB6ZEj/aT+O4ZjRunbokolYUYG1HBzobQMbx+5b7TMxvItyjtvBiqoG3ZCivRXZTOPbdJ64Om26KNkcaBfzurMlco/mthLDoarccZH7Rd3qCNv+kEcEjQbdBxOcmTgoBovFvRzQtQe05/Up+d/NRLhDZxfaTSywLqt7XnwGoqFuWsdsbFjESlAu+3gGN3EkHzFvsVWA8T8sTsOTf6ChTgfP+7icMtDV9L56dmtUVxMVH+ZaOqWloj8rSRlOJDl04ZOJTccUF+jjbZ0weGRa96XpIzz4yX5nM3gEEIimqBCFXJdIUPANCEvxVSNIlzX8Flg4dzp6K/dJBvX2TU4x3KCos2eNRab2PmFxAjE/o505gdFnNX4GXOsKYi1w7VH3oExuv5ewMjnX3JnpT+7ArFn85ih17yNxsCQmhpHRQrMC/SiSA9bq3KIbH2DQDMuOm9hB4QzljtsgvT3wjkIgTWxA2wp0v3aLjGgW37k6t2mSeAe3VnHhzy4/DYsPutLdh3JAf2FEbzfdjGWFf569nNTsfx0rc9TQnJNX8R3ZUEAZb1ol5TGRz/BroF8Ao95nKYX8ED02yWoiNCTq6WYMUynyfkdRHyaBQFlSQniyQNwJoYwQ/kAhQAzp6eQhmSSvRr79XCE3Up4P57g5FEgPkSOV93eDaU3PkbPfTZSNk+laU8uyrC6Mg0azfMFMeaN9Jk8OU1Cju5bBaUbtUlXO4vqJErO6BUr/SPJ1Pm6MK6KV8v60SoqBtyl4XgZXTZJLpaVcK02pTBngAKQ3w1rok+AaHzY0iYSBZc1Lu/Ind0y4vba/+wbzz3R0kGJiC45meTv9mlpdgTK6WPB/YiryENYnrN6NT83v2A0/Q6t+TmIGMa8MX/UtPtuIckB8WWMsWohf7cpD1LrGxpL7/WCBGEAXjUeRRxSe7Z2XC+nmpQGGfdzMvt0R+9nXfC49JIQLCcl+Ghya0+RJmPlO8K8+HO0b9nD+JtENPMop26afmPJXvHOagWcc7X43+gx/7G0Kz9oZ0tp0om8kq1BRMiSJRWht+RXvk4CECBylYJLF65m08lUeYGUXE2FKfExiMcclFeMdGvcr0lmMrWBSx12caow8DB5BF/A6U5nIEkgfO4WuX/OpX6k/bFcEAcSrqhGg="/>
  <p:tag name="MEKKOXMLTAGS" val="1"/>
  <p:tag name="MEKKOCHARTIMAGE" val="FILL"/>
  <p:tag name="MEKKO" val="MekkoChar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wmuChU8E103LXYzB67zmwyDZxXj8f+qCBPrBR70vnmXJhQNdVaLE67l1mvDimu20GgCB8o8ky/pRSYPG3Lw7/J9Tquv22Qmzp4faLXalE7cqJ/uVq8pFpD8g5ulEXEWGbn7jewkZUDKxF6PpTAfFOz5M/P1amXeys21mt9T1W2YpKof7+OkBa7pTdIAtnuKShF29uiMnzawOlJ+eZN2VaTO7AySfUD40QwP7PiVBQUouiSjTVMXlI2dJwz8+3kp7uAwbgDzY5dd+PGUN6K/m/kN2Y8yRXkh9znaEawXPWvxRWSIfKy8nUVMcaVRaHO762I7R+XCMZ0gbLlZCkIlW1Bod4/Q7W9R0W3qPbrz1RKoApeBIHIT+d9qbL0EcJDUAo0do+/5UCHb4IWax/+91UCg2Qsn/pQ/c8u38L3zzeUnSG24f91DGfUJpnopSPD/p8EEvn3asd95PcFl18V0W/xfi3axu87Y1LvGrVrDomgw6JpPyNsxz/RNYarg6SnrwKNjy8Gd7J1a1HYY3bUY7j40leWyggexYOgyeDbNCbMOyPr23II+dfpyBxoYyszmG6Z1wK8l+iKYZnyByfuizhAezPxDjYHqOuJCDqXRZoD9ByYMYWoFTsYkDWNPGAggb+fXX9X6/l7mt17m1g3ieV1G//nC4WRr9T4e2g8qtgN555BO/6ganRtpzjJiYP67OmG12Mghb2PpaLcI1NIPOUih5WX/LDOgW3ETC0C1mi2R1NkkG5W1s9pp+XYCcWACcCDM+Z1GTr2SptanPi5m54iwTZ9ZLzqe4fefc10SPCBrn4jGsv7fvYoobuQzBVL2YZWRPIO1w4h91pGnNhGYV5Cu05ZBw5PL92TrEHzEH5kn1Yr9NgsLRkte6sx1sXFwIS62+ZlGSXw9RwtRLhkNPziYGhahchDkIbet06QQ1AqGZy68H44ypG9aKLCqUDFalXoJPe1/huT0obygF3Tv83Ginu6DbJIXpRdrOIuxUhp91BheaGs3kWsoVbf4909DU/Dj3E2qStDc+O8aucAXgUpG2TxoLXhAn4nowNxtNvoJV0nkj5fSwxoizPlYNkztQFy8TCLdQP5ZKrQe80t/UcOoFrmBByG5/0ZIhcp1d/ANO0HzNY3mNMMvEY3AoVPr3B9Ey5T8rhsv1wQZZ5RieATfkVDdi1NK5/aJW100+y4TdMPORuG8foR/opv/8n8ZGPe1t4CTcfijQsgDXxJDE0HAVbO8AB41u50fag6ZUbIw2X3pobG3MvX6zt1UcT2YRWIRQsjSJuJ9LxR6ZG/Np+loQkQsbwuOnaujlsajzjnRN9tOYwQuwzw153muE5iCeTyjIln5U05Kj0NK0k/DXwmSlRx8ODH6Kekn4qHTJ2MJH7Pmce72sofn3Kz8DMZGM1G3JV1BGKO9d/1HLIN4fG4wG0xGBuflUTovQ6ewhSjUzY8PMknM2XJ1VhymPaNDFMqOMfDJtDu7ZaWHvcS8mb3nCFHD4Pw1aV+n6OyTx4BkR2tbpzvPi0ycxu62W+O6dlNS4fffLAAbwUTR5iFfDLg2D8BqnuzCwRQnZb4OwBVbsc5wa2jlwKvi4TT4mBDiAUnAbFNvdYd44f7FWe4OJOjFGrKDC6X4y972UeCI16fiEu1j35pRyOdy6ehQ7VIeFKrJ+sFlUfqEPa9EHryLD6gQWdIs/OqVfJr1VWkPLLtTQJS4Oi5kQw/xmR0RVRkxfCL3ibrO9uyilO1SMYaB30DizGJznuCFjIWXMWc6WlfPTg876rdL/j3KXHWSyZPL8FQOJJV+t/cysCPBVHTc/yLsawpeLlAnitYUV2V5Jq3U614sY3mqCx1XfbnL6ptTJuQqw57t1DeAB3D7b+BrInvplSwD1sssS4F9uBWisRo2KThEYYk+rV3asj6neA9dwgLsT0LO17akVTgEhPqxq79vAGnatxyEx8IaJ52RXR2Pn+QjlkuaxvYi1w7/BjIOV7F8B8faepnQHhhAxdpciGDe4UTh5J64K7mP6nksiwbUyROvdj2oKgGbqkl+rEkMMsI8hprJ2X/tvk3U+gsYe5idhPXZnQGzO74a4xxlEY4zJHewePYMcDjuJ0gB83fv1FA/s5Z4uMnSsPpPuRooU4Jcxgeb/gmBqX+0EXhou+Dfz0/lSyvAznaTeKT5oSYihK101cigPGRBfpTKsMkx+JXJYU/bkAbAeJYnKp6XAlURrKiTK1YT26o7XjMJbHsYjkYq7Ln6RXFr+4wxEzNYEzcXj5muAmdvimTXJK7XBLZ9yEFLe0I6zoSDV8hJ8C5FbftknUH3fCzutBVnA5wI/NdBexaz3bFHfLANi7b08yd4+lZ2pJn1AtVbQI4yCQwxbPJm54+urjChtjwhsnIo4zZ24RxOzLMZUZxB4PPFWhU12ZNZcawVIgDcqzCZFvSp3CN2YfrMLrISfLpgZ3PRZ9oekhgLS+9qo/oufrerFOVeKhBhfaeH2z2YvQ2AHAvwh5ZrEo+i9ig4JZbuAKieO9nazJU4inW/U41CLIL/pElfMHAuVS9hOdYTV2WArNvErzb71Esx8bBbCKMoKAVezToNu5ZIU3m9qqsly9RZBl0MND7TaM4mWic5gf4Tww0UE9mfVepQFBIYVTZdAZKY1fZ2Kd5LKz2rGTZMIUsEFTiC/QKhQKklb44rTX3fjD2ULsUABNzfKmPNGQoClKmGbql6ZUNDGde9rBnVm84LUuhW8oxbB9Y5ZsG5JLzUlV3/dqE8/YKN/E6eNmV5SpmxbCBTuwUW7lswnbeIvZk75jXEZSGZWmJi4dUEzIpPS47USPVIQMRWeLMzeQOAtxqr2RVw5UM8+rGy63z/Dwq+t/nV8yW4x4bSQKpNbCP47/Rgb8BJQnYo1UrL9/Gw7fQzF1eZ1FX8VXKj2UIcypwUsSO0N8N7rKvj2Sy0hufNbZW8cN5Y8NlIaesxlqw9dV+R20a5gK4hUZlfYxyFQ+brbrF3yhIs9ifXBWV6qzf37iAxmoaHJ8FPJYRfPPxZzM3xOVFqol1O2KBR3KZzQxfOhZSu4G0OuL/z89RCBdwyvWBYgarlnn62USvF8yhLyb84FtrnHmh1mqW6ZHWMk7QL2rh6USxZ1o9ttBGQ3Pbrp0KzD8M4i4VeYbhLRj9E8hwxCs8n0MREViAgWO50Q+mqL7CPN5DrL0OpEabGSSNcYx4JXtMQwQ98L8c8lprcJOEGaY2ieFiTya7U0Eksm8Dum1+xOcUszvrALgh/NZmIK5BiosVLVxKFS95uRDMaWWYdxYmRMKnR89OFRkoD1SIFIC8eMP7vAH7mH2CqkKsia7eP1OrZpKeo8qvYO0Lh/oS+p+ie+uD9tGJyJ624i8G0uxWIoZd4sDoi84i1zgBV4/1V1SR1TuZpEUGgctFrakD3Gp3UCgArtQPBbHUzoRWdrR4YyPNd902/UfExO1XOQvrbaBa7X8gRVUrFw3B1z6lRIN60Gs/u0i1BHPHD69UZDL43qQfwVYoB7AUUNB4WYS/X3lMuUOBkNBjsAUb7tK3fLny+Xe6IyaQTw0iuTqaAZ3vyRb9Z6EvSjJt5Pbv6OayiYh80h6f7bqei6+BvRM6JjUhePzUYEdbyLKEd4nPc5qFxg5Yk9lN55xwlDTfExp/bPXaq/S/byBY0KVeQMy+mnJKNi14GPOm0bfH/KYnUaZGB0+SuIZIZNlr/ON+Cc13MlS+TB5PzanLGEl3D8yv3Jrqo1IRteBLYYoKWhWYv1Kzxv/hRLQPX+rPFrpsnuTZLSOrlVmxgwuiZ2p+FVpwmPlW411C27LskfdhkK1ZXOVkT8Rzz8ZGb9g8KGuq9+hwYle+FztI8CP2tdDTevnJsytkp0X3HLiqQ6bugiEkYjQsLKOty6DFSsEZYZX0v0zhQX/f71zTvxrLZvKeLfMmzqsf9wSX54Ol0BZ3f/CEkCU6X7DXQXGgiHNCv8o1UW9wzOM0gPB54vVHeG7cCkX1LXxKZIXlwsGqVlFDEl72XNHF1YSet+Be6JOOgMQDwBz1KMNNvobnIctwBuPkuykzgSB+QPi4Bk8jI+musboF4mV6KCapuEIidAdb5vwRCc0t6y7gRCarqAg0iit+6dwKL79i4ziV0gxmmDhqSbzgEghrVqtKDstcVOuWFZdhEAOt0bDcM1cXtCoUahAGxoy/efFXLUSgf1kfOBDRRMCv6zb/ZDNAQmQ5WfZLLonRtiY8mbt3SV8Vqu+jDBOCZmzFXTEJdP/c3QZz4LVE5O/9GUAn/MxNfeZTKU+louwkldJb0Eu0zxIG0+thR0b95VdlFq9RqKRYc2BJZ323p3TeNtpdZcDPhcdkLfrdUrHgv45n47wExrovWjh65rzLEssP55TwZL7bVm+/y0SxBmvcrnzkAZYLa++sVIS0+gsL/wLocKsE7DpXIgDN6D7o2Mm41KK2Udq7CQbgq3MASG6u54LkjSAfBwSRiaH1D1uar4a/mA9ztF5yZDKmIgBULfkFqqUGpkyr5Rgu+DNglydhhriZB4GhjN5JUTlv/gx2x54RoivbaRDgHCVSSvdn1PA9QToSXgu/TORJ9IFBqrpc6wZG1c3qfUq2YS1dnq7xUkq0Mg6HNDuuzF+2gyMf2vA2xBqkU9lrbaKrEAggk/9KF5NfqEHjFFOzpGkeebjyRr0Os49fe0n4OZS3viTRS2Nbm9zuDIPXZvtacaSKk0/xNxmEjmtfW4970qeNuQJxQMbiZkSXcEyUzZkK5mrxus9v1F63lfgbeoycpLiwmaF05oMy4JqrkwyJrSxhOMbuBK7g5nzZDoEhWGdAJVrC4zniLBF6sq6O7QHZ4LJhVT7lZf8b84iEebdmelUKj07qgxQBfJOVeBkphc8azXiiGg2MKli4GmNyCvJWb4bajy5p/wopgfJggploB1xz4vrAnyS7Nk1camZ0uCe641o+AvEg69g1xncoYrNIFYno8NXHaEu6p/LFRiq0SrfuhpRup6Best+EXb7IQs/gAEBjUWdCJHSoI1ysJZYIQV2o7AFD6sIdLxNKO1TT3tENoiczV6yrAqG0xNjIw8adTrKaqjxzNjXS6fx69PU8OHZU6nTCUgDebLrs5tQVWyFhKbaCm6TEwTQzUNCDMDz2XiJ3O/3s7jmPjuHEwy+qObH9Dox70Ops79qTb1HfM4GQ+ld4ArKPkHYHFgNhs0P2eUvgybUiphbb9wJdVeHjnF0ThF2bNU2LnacpKo32DsP0EicKUod0lGZk5Nj8umwTRnMvrgNY8NSB10sVaAz6s4TFfjNDfrndodHC1aV2nzj1s0/WwW7N/FiDXPxOr+BjcB4vtiRU1sysUVUSh7TIyuNhIF0SbWNEwva1/OK7yneKsIgRJYzhm+AKNFuinOhSUWkzLsYm2z0/ESbe265a4qLekkq3VdvHX3oZ+nIUzrDcKjcTcotucsBBTBNpntdQ4tDyUHpr/kjHdZHUiAfpwbOtabz54d1VLyZGyIZSXf6g62pCjVmxUxJ5JckOy60gfWQmRScbUrcwSeHmXldv2o/RoVx6DLWwE5XyHEYsNzjzom6LXVEn43WUk+tExf10JClUkGkwAUBzkPw0NVvSkUFeVblJonxZvq2QT/nk2VNZgjX8wl1PeOSmUePwp+QV1KBn5OjnHclkS+Qt95orV18Q8rK17QdbbLIFUxw9TJ6Ti+7w83WXbmhIZ42Pvr8uxsRaH+MoLZiX0qIUSMy14ehBo8Z9E2oBMglkFSx5B3BOBTiluVCK9q8X8lgH9BQ7LoZH/CH5bw6xHoD42RvqvgTMbkYbq5ljiNFFsuDNDR/7R1BQTa9y+UZfTTtwu1YkIX+3IG8nfruCNXuc3/6r+NvMGabKON5fP2BVoJ5iAS9LNhlKZs4P1zeSjIFFVJ9tGAE7QpFqSXkDz0HsHUK+28DGR4OziVYI+QMzLbaGISn0cT0IAFNqxng2gMh4kV8hqLnFjokyEC5UHnISv3IhYWA76c7YoaVtQYWLd1sr78NRTiIip+vdl8JKqMUUB3E7WRrOiNH+PAwGMS09aB/cs/D7XYJeUfP3iCNuGliTbVx05xzz0yTE7PorIKkSD+vMXS18/DG1trSNPSV/EsDWZbXA4rI7WQVryQcRXbv8BtX7zmki0+Vv1xCxQEp9itAtg6/84OJwdx7G08mrgigP1SuN9BYV4uVQG92Sro5l2sNUDSfgpEyZ5OXSylR77ruAj41t4I1Q+vbRLU3UEYFDD+zXDynCsDplW9kxCj3kmmxTAdBdX7rRlGx/T0CdpZRsK2CUEFks5ZlJIMYRbgxLmS0JbZIzc1oMj+NTWFEhnw2NAzqVFNMhnJOFnn7KMzovTn8Hp1lnWQXZRVyJ+cvK1CA01060AI1gLyMuJ3yLXQeytIlrioA9V3Oew8fskIu5m50FvThxtrOgTO3dW6WlTqFx3z2jogR7nmY4R3OO+HNPK3+VnW0P/rpt6sMX4lI2ajx+2cEV3/ftFkGGp0CgF2YZZ6cDlFscefaco2k4sZocdQ6aiMCvHqpElCPD5JEQUX6k0XABVkqmVVKoAx13g7Cn8NmYxTtVXBQTCceDl1ctH6i8eyKbTIWi1KIku5uK3sce7Y5i+Ir6skGe7uvq1HeubDrAlClTVZWYpK7suKPBQYqCXgx7egWQIbQOe6GFQq0XMC270gsxj/zMSMajx3YkO7ovpkUCMl5jAD58rIpOL6BTT7g58FlrPfqUYPkB3Pr9UynyVob4ydEY4ARXurFX6Au8JEgt3A4YSwwfxBJlRSmKJXncvN/MzCMiWSz5jtvrCWk9LAAxA/Oe1udZADpHEBQ6SruRTovJV2c3wHGKYuY0zGB+HinPDOtlN5bIPGmD5cLneaXgLP1nXVkqUT19U88tlyGZX7oxv235bk4CSQxuCYxduxbn5a8ZKi7uan/Ke7Cm2qVlXO2J0wVoQk4I3H9jmtBfewoNBgHuzIwLP+MlnTO9BxmIx+fDgTRv5iHMQL1EwHdmUbiWDkZNekNJEKPADZ5gbGLbySZ7IsQ2c0MDsnpyAVB5KtyiT6h+tk/TCvEZ9F8Tc4UJwXgBxxTKog+PnR4jBotaQFfari0mEXtJ0z6M8E6PD45dwsIzZmdwKgrsok99QCFl1arS1sd9BgNl+W2wepdDcsytanZGjFKB8xobYb8WlxDmfJhHPTmLdyG4s6QKjFhD9gcYFwC0nhYUOJT9k27pO5Bp/ZTiGjfgQTj6K+ZXWDREZf3Obl/P3SNX83DqQk/eG27i5bmjqCZNld3azX7Jmgt8u9vaqwx3439PsaaA14yrnZqUrlPZ3ytjCX9uFZJV/WfIpaV/baHLZKnUHpvuzZodBPwuiftFp7bXVhFWh/hHsBUhaoLqhPwlOtpqfQ4FVrqi8MqV/bXGXJNLm0qZQ80y95Chac7OqLeeJX3abJGaLy2X0qUyawSZ4bqpiyzJRpsH2KH0+JLxd0t2J6FwnlHyiRD6PKGplhzSjjYnbeGSlwGrhWJz1P4euPA4eYL1T1trKIqfXmuy/PyPX787g3w95GUFmBUOlrYS8TWkhbOGUjgf/F3g8UMQ9Zz0wk3/AtwErIUorMKsTaxeKO7a9Eub4F0dlY0LHD31+M3LEvW+HChaHfJiAQSW+pTd/CxBW3Eq5+3Jy1hlRgaomRF3gHG4yLRBnSH8vLoILYrLvQetdvWq1/1T+WUk6M0HIegS8CQhfnCWUoLajn+5S8uIYZi9ocaAp5ExDji8OaahprW8990qywUbgpptjq3Alww3g4zVMVyvji+afim2qd5QpLTRdMQxmPHnib3/nnoZMbq93EkSzSqhZowzTNTM4Ls0yl4yYjXxbmSCLeLWWZkGTyTK0j85m2z+JqZOrpXEfgQwmuFNvqPQEkqs0HbSTe8kze0WCGisk7jHcvHK4Hy+KhbT3/QI4Z/f3H/kQVxPF+LcEW1uZDW/A2KtXg/zxewZzEIEBkK+6IgZjVmzxop20jzE3x2qR0XcefK4kBllCKcPjGbGyGsgB48BLpJNCFbW8NUxNlWXIGGjBvP3AfLvqFZ5yMKpztjhf4a4B9uHOBg7RJkapn1OKyzCAqglHGJCBqApoo0J8NGLMvUXvB+4QNAmRJM+OObPfhpUnEl+tfaNDJ2XGDCiJ+XQh7lV822FlaXok6XzcJwC1zDOvi10R+C9sYrrLf/RUs7yjuNoql285S7M0G93lec+ASnNuWiC3tXC1ZhGKSI6luD7n/1FKaKHx/hFMqw0NqljP8tRtygevhRhjVhPNHYmxQSfeSzA+XaMSDU0zPxs5OMEVXxajximhY5EXr2ve+iCDiG+jnPXBUGiXssRTsGdU2h+beLL/KrhmjU/FDcEwnsWAKxLST8BYKL1ZvnqA0zCdwmxbvPgTpkvR3AnzSUKVuEW75OTWTEJ8mKe88oQdkD57Mxz1vAOQM31j5FkJGlyLoSFBon+KPSB6NFZxhiNQhhh84KtM0IcfeQIKBAqs9q/iPgD17K5GAV7cPG9gPgF+t5qk4KKdpLmxKMEONUeIjlDLO6vHLBcA02uw8LgffW+kT3J0mpLmy1vE0/TkKcEXluYFB1k9qplINzaZayoHUGdhhhadJws85wffibjprrC2XYgZ1JT2YtydfZiLIq5PlYtE35vlfIF/awYZjmtqB4gnFJRU8o9VbItoEbX4JpE+HbRtv0EH1drOrIzRlwsJg7mfjgVEgl34dARJ+JbnaCXiife3nXJKwfzFErGfAybq5qy8kxDXUbuFc58MT6EvnuGxfuf9vzO6P8UUe2RbhI0uPb1v1/1MMEUstPMcrQN51jo+1vvcfbp+4VlSG9vYxOtOSpqTdz90tArzjxKR2GHZYdK+mguEWNGOV72iyV0seD+Sg7w1lDBcYtudmtLOkdSpr3+en6gP8zj1WLasPuDhd2Jt2+/6tUBmEuZQCmvfE9P/2WYBo+ZCks7HHV267NeDCkoZII0P1Yy4FlU62VK0oBMbL0zSe1h/4AVcP18al758QUujQapXjgxR2H1y3rrDJnDTu8q1oIUZZJpWSbi1tp7Z9pj5TOWWv7fxoaEwcujIUvX00srMO8ZjrjPvCoA/TALg3IjtCmgcobylCopsy+amqKuxQX0v4DRoQU+7X7NJmHejZcUEXJHaXt01CONZlctPlK+IhXcjFE/hIMI+aVzCv/hLqYiEk60oab7BCD7OchwUR4/Ms2CQo16GWcW4qZOgDJ+VJsWfv82vQAlsS5CgGkp8lgSzXu1wjbW38MDCSqO4eLOI3O2STtPmtTde8ARumbI+8LqzxMT/yCIcI99rOxUy42KLpwJa2sWkIme453F5LWUvMh15O5WSM+3Qbnez61OfYDQt/ea0mg2LvykV+D4YE64KSomPWRmabDuHpLr3gzU/kNb1qcZK7HY+3rjF05nYERpuPa/T4JtkAFYjPm0qxaBNZUz4LtTZVk8kUDgabWf/fNyd7az3KmhA9y6uTt/JzU7k4Y4a+DG195arvffHmVUwu2y/rUl3kZ/Z+vTcZ6vuDYZntVHtmWCl4eIfGWraHGKsFUIM+DBOukNVfgaZljDLGPvYf9uiFFJulcpWK9TUXezOsAbqp79rCoMCBfPXulB9lZmXaDYTk/+DpnFRTPsmusZHYeK+5fXlYyON5TWNSddOEwOmIk8IgNb3u2sA9yl9QiRlf8AtjAXWQFIGsmfTSkX8OCMJfrSG/5uZP3lxKF647xuOWJHUtPq6l7M52EuOvw0U2Q/qnDw8pXcPQ9JaPCZanE+OxMmR/feoS5braafUD/Bd5P8ZzdV8cxK2OCRIrV5/5AwVA95MVF6tgJb9i+88WohEHqPIzeoMck67rv6wKBgiJhPgXHgES05JWNEK6nqosIRE0bA44uBKClAVYq+N57blxzib11XeLkcqozdT29mCLop2FTB/DF5ZkXk70dNOgQM9e7woNnk2INTwvnYMQ4sbJHPci4yUN6KhrP0vfGgDvzQFuVXYsjVAbVk+TbFV0yGMCNisyz8+wkeY8d8Lmr/e/4XXQkCNOBZ03LJCZgv3tBqNvJ0+c5lAaXzYn9lxFkrAW7EtcJrDBekf1V07PwQOqksruYdq644U5Ay6/ycFqPptP3tcNa1+3CNl+xizUnanjgVevTZc9syMkilqUbrqGLYky22t6RZ1bSHkCBoIXlT/tBExcSbltMGXU1APigRDQiHuzjyWRkNCF1tz8qV2xoGDY7owDy4JoGmJ5JJXUWnOAgZX4l067VzDBU22AnKOF3HqgjhgBAKcCh653QdCeOPCfEYuKVnBJeOt2TFf12uRmUKThsU9T/idZWAeTzALMokM3/OLeXsHaClvGY12jR4+j3vkmi8I9xAL4PCuMvk/EleNp8ocQv46bPN+4Fz0R/84FguWYvAZD6x/lF6Qq8ckzY21US0FAIbH+BFLo5KWih1zUlqxjBsMUkpv27HklfflyintDE9T+amv3y7BYlUdKIFLTgy3sdcdCDBdG+o+MwT11Qh6G144b7bxQSg5MRv4Sh7wMY768XHx6YFHyG5rMdnvJIkO0xUXaYvSJ5gsZzAjTOzP2a56Rt18ibTLTT8K6JCN57dfYtKbyD/uo21saRVeNqrxHPx0Q656YoTzWX5AFHlC/Nki/NgTGHSYR5kO9B5qJjVKDUp8FjM686ciD/frJWyVXHI/BR21f7CaBucP8etHw3au3LzGl7JGofDOYe/Hl8BUp43NJNp/ZiT7VEIzIfJ3NvqiBUYXvU3URyy4ODg6vJ89Kv5mb4kSg7YMHW6BJ0v6QicGaByaYcIv8q1lPhvv37sgth8sZ8B7jEWdLaBGEtWQJBAieoVv9R2iqbXzK4BDYr/pFHNQP5pScRUnHw3n3peUyvuIBPU2KsbN3qUyrE0zCz60g4B+axyEAWPb/D8JkL1afGEKPHDZNMrjYAfEW2FNCjvopNZx4/TU7qyjtM3GTNMtiyPsWOlIgiEA8+02jFhSxq36YDxFRXa4znHseLD52h17rTJK+P4lZEcrtw3V2YnFx5JRsuOxWNThkEVGxEc3Jl5e2AziOGZhzdVNShlJtnDjHn2LeHSL2y75OEgMK2+6qIXHTXCo3q7WV5OzG1M29Cng4C5A02nDtFmZ6RHEKe2Wq8wL+sKl8EUlEwST/DsP6LtGKluvUOkizqr+k92NsopTeEgxxwR4yK/0umKgBr2lOPumuIlmWVeWYZdmEAsQphyxlyga45n/eE5uxyztvtK4Nwfl8w+oJ5gN7qxbLYfP6Gm8oa86Nb71V71/Q5RZOo0UNeP7fZuy4VbKKT2lhyRkNT8z1IlwyJjyhqK44gMXgJo+2+7PhfH9sOJ9GvtsVzRAru6IBz3wJQdcwdmqRW2rfbmed6j6RdNCv+i1i6MQXZv/mkbIcvtfUdLLi+1PnT/bzdEmEUn0vBF8fg7hw3dQ9vbQeQFOhwjPl7uLK7O4hwWe+qKyxMyR7RKqAd4EIzkFzegUTl66AZXN1ZRNgyTa9IQi5UuoNFS2MGgzlwgwvNe3WJCbHnJZ/X7RY3yFUYS3kXaRSY/sH3m3/y83z2UYQKhn9aZ7JQqVcXhiK7IakeWdFhBOEo+re/CbiK6ESLnC8SymH0HgPVr7ITMQI4i3e4Pg1dQIC9szVj4Z49MSmi8mX6SbwVPDIpIX0GJTGtI6NFNQ+tQSlHGkkDLQtgDn7W+ddBSxvUomY4lYeNKAnyHXxyy3ybGRVBhbTr7YIEDCsWcZqVXoEyCiEQdhsY/1kgPby3h0NwU1tnshmL7AqZjz602BV5n9YevgsM004ozR5Ls9BOlIeYyy8k5tlHr1y2UpScuY4189N3z4DfbCYjBBYK66afHMGj6RoQYSTh4VCY4tw5YJHhKsD3SXNmhS5YlurUimg9vygyOdIDgq56rS+pmqMtH56DAj3m2oUsRHP8y7VND/AaO7zkxk0BvPPQ0PWhRaenk6bbSuJNXD5lmyGSxK+4BWJS4aAn3LN5vtgvDnhlA/jLNW94WGl8Pyt8iZEpF/tczLG+0i8ZbfvV7HRZI7bYeNpyBBvvWJy6Bcs4oNG3wWTxecSY2R3ydZhltQjt3QhhXJzjsEypp0POsF+kE5lWYGEeS4R/gSLWzE9lknBVMAq9a9x9Jy6N8xfuYP5FCOPAX3piZWy5j5c0hwK4yxhx+nkm1IW9cowdTHmVo0TKTbkZct8hRl3/iZtIhmGS4XNjNawgBhz9jGZ5JY4+BFhIEHPQTsjrTiT3fADBF61yqQ1g7bYfNpl/r5WB8CAelcnsaiW+qWRwI7F9uo9I0/wGz87gfJKjkywDHNihfZPPlJahixkuZYxBftBfkIUK5lHHDNXFBec7kQq1BtteNP6HlgSYsF2X/qFwGTYhlt9T4OUp7mqMot+BqiIyN/Q/ZdYOUViaJrSS6S1QQw3KShUVmzDsXAkODq6rYrbEnF9zAwDP/rRox9aX1L9Dp86/yQ3sO3ebJ7cQqaygUCwAo+FwB5zGDwJimsmdsbo+nRQsO+Q0w0+9HchRPKtsfwxqBxtLUURF5Ru3elVsaVPi9787bSRfSCGxYBp0Kh1QxzTWKJRFhD79x79yFIlR5y0F1578MmbSvCa7zfHRgYgF+OKNOhA2FlyHFpy3tLIGFyXYIBdoSn8x5C4PwlcfRA5/fqd5/mGSicLFKZ5hsCLU65H+QXj3sD+ShxBNsj/p5htWtMuLEEXuwmiSln8pE+P4+XWlrQsjnzQIGOaYGmxyn/Nbtwp70i0JeXevdkwvoY/BYqjI0wKV4RrZuKg/xuN2iNH6GR85AxRkjwsU0IM2a1MK4zcUx+2t6/8KJ6fLmJHwbIqtlt+Bi/Q6kNbhvoam2KnauK+ii4i3jl8+i90zc9k0L8t9iFzJ+BIBy27WvXFHeRa2u0vO3hOl3kruHpz2Vop1t4kAg/nA4CsIDls9X693th9TXoS5XbOsTcOJXn6Dxq/rwNYdpyAEkUtHcoub9Wi4FhDozoAYxTI5p/e1/7VTDkrXKgc9xT6gEUXUrjZlsBBDFUL8Od74y2yy2GM+2mpmxLtbbMfbwt6d2DHUwQqY4K9nJPZ8EtrTnbeO9uohFKpgYycf6GAsK6xv/oEq58ec3Spt+giK4nRwvq+G8QQWBPidi6C2BOzhqTIh6BSUFvqaIC3d3X6wbfvd2hX44uTfgzptRFD8FuQh25tMPKhRbHmYX+DFeBwt5hMqkvMAI5MJX7RobKIF1WMidRkhowA8eXdxnHhRXNBPuOSyhCJaxfRrWssnD+pRVTGvaPwbw6O1eSDPUt6qm2Qtv1b9AMy35/lSXCBhy1Th57wol+UAUkueNTCFTEizdzY8tAdT7ZIPN406fe90ZRFHFjwmfe3GjfGNAF7eAHjLqBODy8oke7z4XH0UD6X4pfrQAQmpsmCaoYJXJFYVgS9eWg+mA0woriYBa7l8yfCWsfOoDDCD+24dvzMjrGNROJ5R8Hq59sqthBrbKGZukhQmCn+LC/TYQDPK4MrocCOFA4XOlh1NPWac+RLfLkQ4iN6ZelabFV9LCJKXDjDnDQXPN1jC2jWOtO9FV9pOH6Efy80rBZedkZblujxc3hfQ2y50gGh3Yt/YdsLdYlTl0OHYB3TEnt/9JaTFPfjDfh93d410w3nG2HHdxY3v2lbiWb1nTNaz1lJifJeTRtTlO647GAo+K/2ehBUERcOtsgo5Iymo5g2u5jd5k9EkjQtdAxCpUcAk/3YZd9y6NT9aiH/Yo4iw5S/TMv3EzNASqhv8zBOVJfIfFgMgJGg+T21YYsFtQbt6rc6Q0r6o6IiyQy8IUXbXD49oef6j6wa/O3UGYhqq7UM01x8ueEDpc7lqsCumPHgSItgApPM7hfdoeMCSWDVy6kcWX1H8glCPFc4mJSkw4TOBwwqEzaM3QBvdhznmzbHdF6qZG/L4oYW1/PP/66t1AcAyNC0QzQuT3NjWdbVid+BrtCH4dCxjlv3zHYg6NFJ8PXIX0wcMsnxAokYtpODuzRSWzh9IjFEF3BW3BV0DnoSncP9AadrlRB/ejH2B4aEic7DubyP6PPDDOu/raCEgOlprNX5nx7r8/yfZMkHmv13S51d8LZGxvKwyg7+nGfezAfmQnsxg8nYwr/qpScg4zSAtUF2zWxW0hFm7/n65vA2EhCb3v2eIc030nm8jAmcz5wi5PYg0d+dIw8fD5Z3xvY6+bw9oA8jei7Lyf/uRn+4WOdfvOU0N93i5Sbi6EDq+tzjKDThWDdMtdzCX52uOgxCK1DLJi064RWsbmYuFoYhnOQ6Qe0UaNBapeqkr56wIhw0HBo38aGthRYca/SQLe4ljj1bLH0m1wREnhANiA/653pPBcVysgpnegZtQxnyjrdny6uq4I2zCMv7cUzahSK7QkNPp9gN/x3h7OzinWTkP6PU6wb67gqjZvau21ENtjptC1dKJ/egUVltpyXFRM5rflJjfJrJdMw7v+XOWnOelkpST+SJUbsbpNV13PcizHg9MVNnnqjouxSMuIUOxxd8rSlTae986DBo7d5QCed0kMw+JiuijxfCdLmZazu7Fgis/9pvA06+wjJSRFKpasVJLZC7p+xuqe4Wf0yh0YYhnlbeEfw4k4kwAi0Ordr/4tRkMX2qqOPGnubWedCMn8QAmN+tPQ1DotYPLuFPG5ZjwtdTEC08irfnnH7oCFl9qH0LvwRWfAnm86fOpJHk2A1Fop2u/y/3Am9zRs3wra0NNXyosLi3mDq/chewJv0uq7HaDUQ/copHJ6GzRzfRYgKFVZmaOlRWq+9+w+w7i0tAYDEjuzcOM4Cc7EwNLcxOTyJYV4e5qSKncpifSudJUDzJlh5l4ma/JtWKMHPqgjUAHxK1ezmUFWOT/iYPY586HbSs4YcbFZlMHPXG9qxCErcL69jbQ9WRkQWDQHw0Z2bHQ1PKlbptlYTv6xDpBeLHQHAHjlFD5We7K/aKsgalH2vkwzcyGbJC8cYaLp4iNVrVdKhaDRfaJSBk5DohCWamKuHQqIXmGahSJww8uFwEikgMm3O3WbrwUnwgyymvZnjUQIRZSZgVSaJPMvL8tV5XzhJXFARwI1RInO11vpTf/+ae3pJ0YRQ0Rf5L2oUOONe0r7qQnYyYjIauhwzN8q6uevXe25ztT/zH0lp8QjKbg+Pv+7pI49zR6dAPXbvu7vgqKIhMtX2mFj0skUw+jOWdCCvfKcGxmztm2Xaqu2zmkqv0DBNgSSkRRmdGmQzNtI0mlTzuv001RgbOjiPEKUdvPEoWoFzO451B0JvG1YwyDlMb2CCii9z6bLEgjBgiCetEksV5NC0BUatkwaej8XNaSTTsROlrVuV/DUAk9W5M2YDkv4EFEjYeEJfUcX20S9SDTAdCM+IHQhODNUXdglZL0wXU0GNM3P0thug8ALXG1Pxgrm1nAAt48bfidd0Hu7cUJ2+GwPBfKjkEpvTeZD7qvQQiyKrk6DMxab9o/G04BUZ5ao8Co/3l7T46O0003K3QTtMR3SZRY91JZxpz8svYibvh6DBfwk1/GXU7GRJHg6+XsC+eXq8PV3DFKVd943BZcpoDxmWUgs9lk3TtC3itdfAFhPFzW+qV5szOxDLoThc4ucHwCPPhFHkJHxwb1KH+t/EKx8uBav5XO+LZ5gZ+XbArqk55ZemXP+z87WxGU0EOYRf+A6GomeSxrjsN/YUi7/9jtCCEu5FqAl6jSoj6AToGHnXqMOJlJwDPcMw7oY66pFz3O+gDBBxBLy6MPMgNuTU7dz/ipk+aOgiiW+zfFv94eL4z3u/tVlHGuktQ8K1mGyizw84xJEnSebwnmWZzH91PO565j4I4NtALKj8lalrbzoIYrIoXIYTIAaAeLvrFsba6rwXMJ0vv2GoXwWwuVVE5OGS94bo4jryykZR/21wpNHjqiYhVPoIKISj73ZDoayDlWeGgWxerS5qvIGtNNe0wBAaKdisyvVRjGfovpkfVluOEEz3ZzQNEjScUxZGluivlSFaBiMStI6js8/u+L43UsR5VTKzrLizwjczZdDmZMHo83tuPRRkp3GrXtBrV/w2/Rmkt3l9SdvH3/XBDcIBgcv2hayBmMmsbLRE7S/deULvf2jYb284B5fhPGDfhSmZeSzRsOTMqR7YKFWWGkZ12D4rcGIVXN6x+4rjpD2mwXq7YCuOHVkimZlfdRGpYXyh39IElFbuMKgQfGAN6WsIKAjGoyQInYKpfiNdw3lydMjPRwprHRyzCwzc7XYuj2idGTI9xbyVTItC4r39qHiKPlQGxe/ppG95zK2ROSkH7H2gV1ui1RUBObHOFi74QE+uG94YAKt4FZAqCv1zqkiejT4P3lciPmHMDy86ABSnaUOPfMSpe3IhIJKbRwFafLCOS7/4HgFbZeH6G+1EN3EzicmN2INEeJKLZf/s/WAR97/atH1fPWvu2jYkFzCnFwSQxnxDkNTffPEcGbeLFB2Wu30hKlU//Z8PdX7JRCzM22Xu3iTq9fJMp0MqGcDrvOxiYI+6Lbm4ul3ypySvNspfjHQnZYTSsHvEYksZe9UwN5MHJYfFetQCq0wEbRQXnPcZHqfnq0KWxNiynWlQngMSAi/YSOzyDA2kAovbqPObkx2as2KQqRn+kIG9hBuH2sCrck/r1+h7M1RWEx98DwGE+olXxSrveKp4DqVz1b55lEv2mHyh9/dZ/HI3Fg0U1YQynyltEjAgfDaov+P6I5xNeJHV9asyue3EI4ySqez4+/zG3Avf5gfRZ/Gp/pSAXv4WQ8DDR7HHuIrD7uBTQLsyaPnqUkaYWf8DsMJ/yYlSNpG+Bv1Ch8z5jnzH+qv2pJOInMFxL2AiBgy13MmmERUhxqsFtjE7coO5hEdMPzTQGJX8dLbPs8U7Iud0j3KIcJob8sS3ZVioWz/bGYUUEfV6y0HqbP/TVA6qVCh2eiKLQ+QElcJN1F1b/YhGN0uo+gPuVicreRgtW0uFBBQzaWSUQkNq7xtqlv4pkvFkJ4CY/WmRrRPlPTa7/4dTA7O0EEZzwG82dLcrUFiqiZ0SxNftGTAaPog8b+qJCvFFqgq9YHCil6YNB3B8eAqMz2JcyLnVNtuP1nJkIYstYsWlhhtVH7dgSnHitS3dfBACxB22IaaTfDI0YnGISP/yvF32u+6f1Co7uBbZppMXfu8vhiG0XWhM6D/FQ5SbSjcb0H31Iu4zMAdF8lRHHncerNNXuw7vBgKgYLxtMfek3gzB6h2rq0kX1fE9NTssTgyByW70UYA8JHyZ3PsI2s8GJIK96HA2Bs9RNo7Eb/w4K5hB1AFxv6+/zcJ2pOwW+laOLN9qsDeKw3XV+PK9GrAhWkGOQfeKPwe2gXdJCn2EG62XGVQvvKqtmrVHNroyMp3ePxp0NIL/Qo5Y7R5H/uMWyZsPYfNTVGpQc9rn+1MmmMT7DcxCcHy6S0B/c7B1FmlHvXWookT6dzEZuQvJ1UIyEH9R6D/y/pE3bGQhbyVXYWR6YJKW7H5FDqZ2Z4Uc6jAIgqXETEwnVzcRqWWM6yB8n5fY+/67piDwoJ5b5ctqOrDHrFBnPkI9mu6FnM9Ej/PCY9m8uMtRWB0bdjU5d3JIKy1bsEPMoUSTW4/uMiAE+oIoxrLXc28OHtM/WkS0u1pUEITAdZViWH7PxlR2WV68dlC9eSYW4VlfXC88/hGYU4fk+/EHiJ33SlHrYYHk0u8sbpmBnXFlpNsBApDedzpu7T+rlBo3Zya7J1491NbZ4WOlt8KhZ7huRgkXzlHHlXMYn+7NAjql21P8S8/ZjyU1ypCECFCbmaLZwgoWTwOe2eeV2h3Kk6zXbrSFjoTZuPei/ErA8uXCDQyufrisAuvaC3F72LNadigB85Ldua4X7QRVOslMIwf+8sdVcCW7OcOXfPiwbc3l5clXRSDDfXi+I4iu5hiKcbjwXMwKfbFDbfSjxe9+3OSVq5F+Tk6fAnOXf8PInzBXNMmLBGiLQzjzjQ3oJwSbIE2iZ1Dz01pSXGm/KcrwhQ8F0ghXP8kW2Mh8dRe3vJ5ZYLKtEtoS/6nulOG+lRsVBppM7OgGhiKwSMwKSNNsotIOELP6RgJuI/+/ZhA3XRqjDfo/iAPqb8QYn9ThO0Grb0qGldKgmKrz5YITN1sgRyyHiQgwPChOAhwTzCja5hLRGC2/XRMpCJLQS8VqfEVtOY51UFNxbDwQcQtJYjN5uJI26+u87FGQMB/sYEu65G91k3ZpuVWQiSl3W5vNBim07aWaHWp9C+oi5b9KbqfKe9Ew00260t9wiXVcvRh95kvkg3HypIYdq7qXj9LZegKw7jfbPI6sdR11GILIJEb+fk6GywAWeETIHLxR/w5dT8vPUrMv3ZWOgedV05t7/GaNyJ+VrSTy8yvJPQ6GdvWWYn3VfxpjH7ExZd4kWQUamAId+ibvY/zh1QG8J30cC8cyj/bJWUyAlMssQC/z+9CV1lcYZpeig4CG5xlnZIBHuCXdX8mgnl0c0RFrB+e6o8PambHDjdN7fo9t/qC8cKdm78wQMIcFfjcJ9WJsw9I+7kx5MHrmbX6BhcQyyWviOqObTwzkQ05L7f/MAaXmnPSNElvqsyA3YkwJGWkZuwge0u0mEguP476PykCYIU7cjjzODLejtir3wKYrdGQMMq5bLIMVqSOrOWVxTMnPOKi4sIqti904Sh9MoODNruCryJ3ewt7/eYi2hC6ab04zjI9cVgLH48l1r+DGeR07I6f395nvm87t8uxt/i8Pm11xykbMu3bThxZGuho0L9pLXS/85dsKziZJjlaTO33oyepveiT8BbNp9JCTrShEYj6ETLlhyqZ+5hoDZtWOSQTj4gVVXGoTvnThnzNIestDoEJp5clsglZn/7tZdRKMD9i0hDOrI25/UjHyjWiJNpsEi0NP3ndMgn3VkbNqhjw5yLII2Zin6zEPQiYO9QmVTnfn9doNi1lkTTfZxB7SQek8944bq6l62bvM2clQ5n8kVU0vVwhXgJpoU4SIHm5mdSTAp6nigz2OSf0Wdwgqb3GXzgEo057pggdu0EEBpcKGSSLKeDTqUy6W7Lf/tNDUCGmy2mmwTemMWJCE2ctqUwjgx25K3nkhRjIjo8SRh2XYOcBtxaQPROY8dsrY6nYTB2zQt2pHXV1CgEOXcs2CBh4a9tMkzSs8hpgbUXB83TlZZTgMUz5sY099zMMr66Bn5Br8cvzddxniab6KlMMGx7VaM2k1JjBB+Ihw0kygdVZQPKDvmiUsvFEHx/23rkMjYnGrgD1saDtZH0esRZEdL93IzBFg/Hl4C8jsaSZhnCUarpv1Tv2RdLQVE0eVp50CQT9kua4KhNnI6CWxrq9lPpta/KlHmOHTvGn9zcYKmbgSe5NnWOqLdHNwanJP5jy4mWFnkdFAMsgeG0vDqhNn2L0VAd6wl3FYcJYXPdtEjYr/kFfjnQEIfclh+FQ5H7jkO3eK/Jgyo+tC8gR9XJ13xhWGf5HQEpy7qLNSamDpoFG9RV/g2zPOnkeMsQcYDRk+q/xh/tzDzexsYSWWe2JBKkhx/MxZtyvTOkr77HkQ0RxJ3t7hkUyLVtTMqaHr1YQ3MFWcbP4cHeaSCypHrVzFlIh2cKS0W5fxXszB5V69JZ7IENXa6UvCjJKShT5svPCaAfZHFmxeqaAPV3ASxLmVfwEE3BjqHFbE/ouQ1dpTEM4g672LbLfek1ffeNzhCv3o9ugoonKGhZFIz0UtXl12PFXXkDle9l7xLG7ktcVSfnDZTRWpebAkVbA1S/bEMcgllCRxk4Jnd6K6PnzOIdC68M8Ar7oGwTcavgUWECaBhdfthTBRc2z88vqSLhp+y9e1SEU1pwezk5HPa4I+FOszUCf9fYb4v3xH4u7Hii5CNsALdh9K/4zeHA4UQlHfCy+EO+zN+ZRYAT3/ajAZjayGpP8ZKBDeHzi6gxkKwbd+qsx9ykLUghoUV81V67I6y+cWVYkW99yQE+NPFRSqMF9BJmTKpUrcROPvgJsaMM4h8YRFvIwb0hLQsUUZwWNzBoP+i74/BdLdpsgsOWLxf59BtqGSWv4aifoLqdVbWtsXB7V6IFOvZD1opnSOg33yi/ImK6/fzDnf5hOLilZgq/NKoM38s6W5pXJE09kS0syWnzFHnUrVf5kwEV65sIk4BBWLahA5zQzZEAkdRQFnfGAykoydMeW7/gZUROi3JeZILV8R5ECl/60BEBU0eijiIF6svO3Nnza6Mbi9/hrt70UlbftaH587+bpoW/EUuFaMUZYvXiiP3u/dU31zOHac1rITi6eLKh2RQxWHMu6jKkRj+i04njr0ykZrqnx//3K08cLjrdq9G+M+/kupqoY+U8PQGeJz3UyZAEiCQHpKDF/mHyBfrXOSWgag5syDOuGoPwywPSkPws3AiU9h7HAcMdOeix68zbqQL/IvvHg1cxjCNnq3QJmM/0GdfbouESE41g3pHuWfMbrA8RLgfqoMIiMtOyA8oqY+My6/jULQHcEy1igVbX+Jir/vUuCe3AzAHt/SjP4+sIFjLwOypNN8RQaGimiK1WiP+WAUoH4L5hfXV+wCx3T0S0oYXqZreavYn+BvrzFPBp5QJIYX1CNjHwJ6X/9RT4aF97WWtnAyrOmJFw0ObKzscY6JuZuwVLdbq3DA/n1+68bBT0S/riytbyHq4CmWhTX/XTLwbg3I9TSLYjhA1ibyeoFGX0nxZuJq2blsmHWvF5mNhtKXQ5rdV83hA4u7PJQG9v2Mw1LMPnYU3yxkB4yXau/xjtJ6uzLx4URNpckgwGMl5rOISTM8TICqCXkV4UCl49DuKeMP+iAcOJDAx1Dg1w9n+G0ivZpHSnfqvVALsTRLVPTxyKAmlrh0nA0npbY20vrbjvFZxqvz8f6nUwd+clhc/t+j1eBESq93efOkt5NceAeRI6Njd7MVwcWx2H9RnXcr8pjytXHpIzeNeZyO/7xMmNa+W4UfiQ+068IK8+2Jjlh6SaTXk2m8/3Miwhj0E2DTJlaTG6LIMdCiaTfZuI9XGxzZaynzGu0XjSBrrQPQV0LAR7QupYsu9wN3+Q8PavszHyqw/6OzW3FHf0l8JMOwjzezHZ3B0zoddtxMfmOhSc4uFbq6MYORcRky2sgnYg5lGNxoyUPryECz6TGFGHz3EQvn5EIYbJO2BoLrZA6a29om8ZnPwI7b95NAp2Xt7jHL/dH0PTvTFe5l2/BikebhJKcaOBcVMIB5AgaNm77X0z0IIh1iWo3ev5l3bKTgwjYoGBYk66PH69uAO6biT3oRZC3ZDhOqpFh8uff0+201kGr3b2/pPevpB2E5muuuFZHDa2/HAGJv2ffWu9i/Leec0Etw41tPQDOFFWpp63sW74O1sXUrtSV8wKmG+Ch+O7amR85aepTSiFXlgYl3HIfIapC4dSsGFW9LOa5GEQZuG/zvSLBkWzyTUhsUmIvIpL8lydmaADwbnn+qZ6gemUXKodombhFf64O8ZQ724+p9ysA+RoxnFbyyfdB/bOkBkj8OlvpqazQZHIskaVEQNbiY8t6462Hu4hTyGW00HQjeAo9u4yw3AE6qI5GLnuC6REk9HdeeOU4xlsfkFKiLgiKgaoCbqVDhpRKd6btVieR9hP0O9gVoHiNk1eszpq5QA8Uuv7s0jBpdyEpbroBcysJlzSIbcRevVghkYxJDZjRDGzVJL/oHOzFdzcl/TSaAp7Re0aqLM1g7yJiJnwIwoXuS1ITm+fTExWNbid0FcHF1ZkOJnEwAAOglQAXm/ts3B5tqUedXMru7qODIIcr5S65Ggaup+wpcstpg0Sr8ZfQPr99sE+8HFVessupMxgpqGnn103SoaSoMTGRVnoWqlDVNt9sZR/HZuw/CC6emol6TE8iixungTGzfF57K2yISK9XFrSS75JiQFMB57qo7+b5ZJExSb2d/EfsE4JrY9T3MtJNDJOoKmgKDVZGm1cL876U4+JFw9Irs3Un3yOt7TJ/oVREG/oH0EyLBzpmXu/5BbHUOOf589LoKIFsguTL0DBeM/37iMVsW/MC3NXJX5QNF6uJQ1ttZp46ohzYPuVNzpiOgY8H7gKNEJn49EGK+3o8+bGUGTQhyWA8scELesDVszQBKf2+kgBEr3NtwBFsTR5giScNATLGJeh8m5CKSuUAk+gA9XI8xDmNvIlUMcL3MYFYkX2i5NPGjfa9PMWdqUAJ4FHAg3KNPkx9+SVo4jGmEzDwhcKaSd7FReLqhSH283ZmR3/PMbf7RGJqUhX7UEcsVTDh0PXS0uv6jN1geuv9lX2tQU9FM7ISKi20tuoymXYGGwblPfQwHTsTl09BRvwUiwHYzmqTsb760ugaOpqkcWY+J/J/BLDFOy1bZqoFbTdm2pv4H3WoPlhiq5pHjblG96M5KJSTd7ytxCtqSuETWTJDqfL8MgCG2/U8J8apVswkr7Fk0l7PUWGkGGiGCZuk+UbLSbHmsPxbwzfOOGt3TF4GfRHMZaL7ycXk/Y/yZuKVL+gz+BFUhszcoRR1BBe5hs+rCfW1vpCzu7FVY3Yg66JUTwghNQvGNc4Ci7PiEfILzQpKP2QMtTo0A2aU8nW1iT55qLXUqHXlvG4mOefoNbZvNawxC6Wx675zQsYENPycnAQ8GmZC+bvgZ0Gxg3RskV96z0jpHfAU6m4ic1AZogelHIsa0B8SstQHYVceMTaeL4+dod2fhpaRv7hpF3VILi5x2+qULdmHorg+xW18gEMiWYt0Dy4k9abnsu17KY+mv7ecD45oTcJtOeX8d7tMOUhfUjn/kAhHSOiU03pDXUVy7f6v1yL71sflLgQ0chrc/kbG0tE4klCbmkMbvXbIR24uVpIACWiv/QDJOQzW9kbqENCgXiikTqFnHryvkvynjo/v8jo9smAjjgNLXCOgRnlTtuyebjRNk5Mtqx13rGs+d5TJpy4CHV2cfUJDUnbtDHjT+rSBN7qwrKCMa1F7DBWPNlqJI/TOCtU6FtEh2m6vS7QzxNReRN14rcnnGw893DOmJ1uaqNbEBJME9lzQYg1RuX7LpkQQhhoWDyBzSZ2EjpsmENLcmvVDGMyrKF/u4NacDIGhOHFVtzkkb26iSG6ngi3Nwdv8Q+QhnZhDberbzCjM/uj14yOXvjtB3f11kNsHu4RdhBal0fhsqUJg7Lq3sQbSnFJ3dxjLC5w0jpuOCwHyuQo/q4F9TANoFjFkfDdHYPqIUKrTQmBnvRiBz7oMGQ0ttL3PMfJmENHZqj6jPI5B1BqF+M/35NzfsrQRjo/Q=="/>
  <p:tag name="MEKKO" val="MekkoChar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wmuChU8E103LXYzB67zmwyDZxXj8f+qCBPrBR70vnmXJhQNdVaLE67l1mvDimu20GgCB8o8ky/pRSYPG3Lw7/J9Tquv22Qmzp4faLXalE7cqJ/uVq8pFpD8g5ulEXEWGbn7jewkZUDKxF6PpTAfFOz5M/P1amXeys21mt9T1W2YpKof7+OkBa7pTdIAtnuKShF29uiMnzawOlJ+eZN2VaTO7AySfUD40QwP7PiVBQUouiSjTVMXlI2dJwz8+3kp7uAwbgDzY5dd+PGUN6K/m/kN2Y8yRXkh9znaEawXPWvzmX5MsiT2gLvBDYGjfWXGDSwFVdDNPyNjmNX9QWWww4jc/nE/o7dRgOVWGU96S4sTRqjQygjhhxvsDmmlF1hi3T6lqDqnDnV0fMfLs2ZRzU3I/ecbe1yK8H5dYzNg8xg4Dkxzzm+XmEC5hbwT+rcH1+MD2aO1U54nehJ9az5YmCpDcRvCOOZiY6APcBEPZWZpLhTK2jD4caaHIHtQx6Z7RpTxzfycNPNTmzGdmqjpL29afPt/ykvu3zcWz6uQxULOBsReb2HnQWAJvTUox+ZLOxysfou/kJEpfd7nR2AAuRCL4mO6LM9WT9HjVjMTAhYZIhbM8UIEtPk1QJF3w3YRuIUXsHz989bnZXTzD0kmoSupCMChO69mwAZQ7MrdGADBM/ISKbyRaEj7TWCW5liyK/ZVrFFt8edgf5QJgqXllW7aTTQZ/Un+4RdTyoqNmD3kqVDujCHlt8dvWelrmJdsEIrZ236Fgw1Y2Q3fr0KAlg+/yGJhd4gsSTtgcjqqH0ZCHXWJhC11vKW7lTIVfCDN5Ni9xiRykb2wgtI9ui1NxXRkdnUPCeR/qp684a+z1jCZIrYmPyvXEU/HloXmDBGTovbSZZLh3jgQDZqImu93EVnfRxy/PVrY17EP216ExKZDhsx5l+1yCfqzo/Hm8EXtZwNqI7th96xZ3+9pqVVscxOUA96nvvi5rDM8oP0xcOzuZYoFcaCduaReAY0xru9/h7QiRWnzmUJO5yjQ6nDxcUNcBm5DbkXDk9/8INQiWIwIJRVZNtLcBwTKC8iki1J12nlZaLkCFk2WOr4Hr7OCN9nJIS/f79ojuDKykQROg+3YfUpkV8nCdzAzLFinB0XpHT9zSR7LLBLIBdv1d4wwBopE64X/GoOhhiJZxJJtg9GFfJQX53eM2sDONknVN9fj4buCT5wnILPIDgZtHuVBBYkiCjpVqk5Y8fRKtC5y8A4BIYnOHZAzf+Lx/yUcX2BL6x5PXQkp4ygu9n7AkCYbpZ2mD4REIcZAmo1YVL1WUQliRbpEYr7d0RewbCjhqfLk5C0Qm6wcBVVfY2vBYIcWZJ3E2ldUb7GEXukDnEMF+++ghHfJvfQbeyM5Su67Ukgc1hnABnupwxFIyYTiT8jOOaWlhlpxTwrd6xseBf3O8jfiL+5cLWxZQbc9Rpzfvl5m7+P/mjVzfyCMOky/O0KluOvPGQvkr/O2uakLl07aIh772kxueM9Nn0Kf/4wNFsn2/O2GoALCsOIOCLIXFF+bxgR8O7UHz3jckRFX9CFKq2mDEeN7b5c4sshCyyg/erkxaHErl8fseBkQpG8vYAJmbNZPze0Fu0JcRnYQhCChVg4hhoSyFrPNsC1qgNBqjxCjrPcgF1CFBAJobFuhF6OAayhkwWzM9VbecYaOVuzLOn/LZA3l9OfFG8kHKRRs8ih6IAYfZZxVV1uDaHYLzMx5pvqKlMnp42/FwWwJJzMiLWxkr66xA3hiiujaHTH8tGuafG97WhGkyFEqyYXhSpnp0alGFirPue+V4C5hOiWWLYkF429ewKscxAguwMt8734z/o1Nkxff4vpTQRLdarW+wxq/R1juyNnQ7zXL1FlP5YCYmTEy6y0BVLRVoSABXeipSWRKXODc/RVMlFy2oL16PFokrcVFyms01hTl2ocdt1KjTb95yhkPYLoZ0kz6RAIIFS4kN5NfRUiiDXy0BkNEuIlkmUP0SNUBjDw8ICdetvyHIBYOzw6STcu0ixTPJwcu4kAJAubBx2ehgrpMcNrQepykueYHbM+dfcdTh5TfWTeWDphOYr8rf5+Jj0P75oI0iU7B4n7Ydg4+juXDLP8ZwRB+UrWVZ/h+0I4puM6bANaVNH5ZDhKEBbHzit/KkKbnuQptIH2cEV1Yp/Hx0mrLnoEUXF2WWDjicJ+Yxqof3is/deq4K79McSjQC1X1buyQN04WpYkpDDqYvn/y85wFMuaKLRVUF1nlgTOnhz/b4E4FSXgyGpVnS8T++87oOmXEuUN1jabbZS4XRfHe3WDOm7bex3AQ9rA3OB1fVafAwOU8HNMfBaVfn/uXQo1HlXBcX6LXgX8rU1tjTOvdhbXKdzIJ9d3VhnQira+KMtoI7no3yaen0O1EAvdwgzyrL02hRW5Qse4o4XWwdY4nTFd8suidEKPVkG7TX4y1yA35Wb36pthKatkyw+P8Lt3n2geMKyrEOHQxju5LfvTNyg4i0vycnhC/JubbmqPF24Mdu+iKp68UA7nJjZg4eUVcnGNWxENfdcsZRoDjfKCCHqvpI7qcfvej9UuB/HjW697iaH0ehc7zFM6boSPzvDKk50Fy7AdefWN27k39saNenHTwYj9J/4K6RvfPqmlFnKrLm5ubq04f2+Gn11e1OyteJn3A9b0arbi7N45MOGt7uuu75ZBHu8TLeIeYa/rPx83IvR07prkJ9XmpMyeY+Hj5RFh32xCIDlO7Nsr2iieI7gwVHNMFscUkgOiM1H9IbN7C6rWvzZX7mwOzcfRYv/J3KYtPVL8AkZ5P/+oi+NncIdYWzZtXleE8DjkI3f2rSZ5pYEUH8Y/1x3cy/V6i1/iREGcWZWXgTEZCeGMNaMqURR/m8j+q2Dmo0oNd3M/nZJ2dsllVHqLAFFazsvg5875pbkuWb4QfL53yGD1vbdbqsfWj69OPF/T/o6sVrv240quqQe2IKKlXD5FeUE/ZqnpjDy0KRhhQ0TbAGdxNnjr6UDYMhk0qohb92DXf1HuWYPY0bTSbuYrri+BUvCQvfrHBGOQv8YCBPqarOoyYtPZABW7gyf3gSCZt9FvhpAzLqBHlJihtggNCWYyzfo+EBnwaTUsy+spRfiJUvpp7+fyx7zaVDcML627Y9vgGCSJd9L3SL9dlTCSVqoMDLmCbMr5HuaKF8emHLx3AJ2gVx6A6nZrUfE5leOnco/DAg8KZKbJV+HaihgcLMSRYEZh+Rs0Pq9I7adzwwcynml3dUtgB6lvs2zjd0Pi7eY1Hh/D+gEkcoRJZza2IUaQoSpwk65kMRoXCIw2HOQQxnmj+Pfz898M2lCwJ2T4QN1dEnykuqQcIilZiDPKM5v7cFTaIxTfjNR5br9eaZC6D/8rJRs0yFSuyygGaYj96dDipvDwyWwFJwmmhyNEaiOy9C9PEyj4FhQ9Kg1WR1Uxm54Tal+rvIsM34jnVvxL3wWoYi0plSKjlKQPCn/Z+GWeb1ch629PF30Lmp+JzVlCi8l/h/i9HAmeby02vBGHAsVGPACZf1DdQk4ctOIe8tl+dojQ0FiLcaLeNuVl3LDGsMcPXWGVh0aHcAVpCIKufM/YXfN+87VngaMsY5+do4Aply+F6sSEBIRYgFNYvFQXwH/xfIflMLDjMNJTpt3NwCHOeFGAfBED33lYdNce90vde2uRb5jvzjRSCAp14/ebGwVklwVty8+l9qzBU399d0FqdPfzo1Ct3S5lbGaa8enP4sDJF1B0Xj18zxpr3/7G5Xtqh+uVk3FQxt9NAskNSxKScy1/MVezPn2nb+FxErfqt40NLWaXw6z4s/KKFsQbfwFKGI/+yUJobGVopkKVEc+k+WCepoUz9TjchdPDV2fjDq3fNJTUod/pouozB9LOhV9+2WpgRDjk3DPkZe/yEkhrOWg0SsB6z2oFdS7TSe3f/V1sDmZN1XJmPw1yPPTZwJZ9pv8w4P9szVhL9+d+04yD9ksG5eGAHFZMPtyolUeMsQmuxvnzVcOKT8sZRmpStLuxaKSD/FzCOBTkmsFIKTCHU+ADv+LgZ8+aLnjWPLfpB7hTKetyDuO/VrP1ZK2ElskjLpcVLbSIfbQNBCkVBdM93n7A20lpL6a/cRoNorE/7rotcWCrDsdZkOkHAT0/aebyTSFv5zxzI2LJFh/UofoXPTGurKVaHM7lrM+nfwUDhLWWxJeYgk6I0y9MZjEdYCyzVJWO8lUeH1M/CHyGP22d5qH8DjiGrclrdnJ7YEM0jS2jNebnL4D1ratOiLmfMZ0aaqFU9yOMAyEa1v3XU9n7ilqkGZGm0Fw2fgvFaVDhQWAzr99C/kpvKfwnu7lPXkqFSr7R+QT2O9Cb6ffZmspkuxSo4ZY5AJ2CIOct8NV8PYBMVkS3hKXOl43xPsy2ZxrHd0Evu1AsAeACeb9G/qB/ixjPed9DZKrX+cDeK9FWqiMa5UlvD4rzKTYb3eqNLDPUYKqKjbq+RFYSqZP0/CW9l1qm8iD98B0Xi6xpEC4TR8dPmK76kA3mwhyCDyTkVcLoq69aX1i8PemOpkElnEJ9mrqRDznEwISG8ycQmw4mMojk/inpgyiV2gSmiAL0HPioIYRc4W9nXUlz11dgpBYwASuiFWhj0m8S6MhAVC/eGsDPD0MStZlwP+MaHQcMh7WbTUaREhdDcARPjQDcd1SwsZEi3ALLyP/i0KCkY76kXPq0iCpPFDwTfQ7lHp6307aRw/bvPaOlGxPp3vauZxvKKlZHyITAyE7bCdIKvHoJpJFTTiKJ65i4uSYHKH9Qwj3NJhxWJR/g8feCitcbM00HNsKc8a5Kej6FMK/xEVwz23+M+9JP0Nb7WlNl3rYWEgPNEdWqD3gk89Flr48aegT20Y0NpbPcG4Bg0TXozrEgPA0gipnVYxcg0aoaI2FkNGeiyFRSG/jCnqMNXs/1ruSnZkUfZ45u6FxRgkF6Wi24u/UWgP808mpRImStEHR7PNzI9bvD63u0vWpHDz4KREiDiEd23S7tSnFIvoXQEeMmocbxYZf8tZ7tbi13Qw/q6xJeYCgRaLTT9wR30NMsmYHj50YiH4BQjt1hQ+MY1n3mhyaMbGXwlYGBM1b8oX+d8+inuqff+/Dgbwq9YwNZ9rGf74C5Opn3sSjLHyXDO/7fubL2G00LgvzZcRZwWhTAOLPiq3J3zTqVCZw4jzS1GavYwRrxeuIiYotuChjiFBypgsiPI4vqaFDcYFaX3iIJDBQgbJ05XwgCFM+9Q3JenmBHdq+p1Hcj+jL9ElmGaqdnq6Tan+RqpM6NQ3hLwlRIO4Am2iqNNGoXd/zJZh6PVG13EkdAiGBNskgFh561ShJSZIST1Qic8t4drMyjUeQwq5Kjgno3L8f9OcKKRjB5qvpJfSqHhJ6HcK0/zhFcmLxok749O6zL9TLDE5zAm6+ESdSEfWnOvwSQghJ6q7U6KhtvjlGZ2xGzBa4eoTBQhJ4VdBKEJwgij3fsBJJoOgmfrO9OQKrA++XpDlAPIYXylS8c8mg4b88nkk6KyusF4SIAs4LkrskQkgsfxDhypNQ3b9jzqde2sUQKS29Jx9S8BSOPGrnbrtZGgydpkAx/aaVqsEwEypEPt6yzGDJAFcZ5ocOMHOixNqWX2l6mFvcl+/O40TdmYZT07YYv40SqLfAb1SLF563ZAKTGc3ctH6TQoMJAwcFsrNlFpqGUBfZlES1gexKdK8EO5lpJbuHDKDfy/vFdBPhAfd2QPkJHHxrRTuHvQ8qmJ4rJjtjebq+SkDT4aNoJvn2h8ecJLWotkbTn+71zXfDrTfxsfRj6JtXsuBj8qzYjfVnX7jhi4cEjnYwUU1XwrHInSHGtORhwC11xowoCjOdM8hOD4r82gEDZYL/h5fDCjyK1EMJGLoFZC0EUJP90YX4UA8NNQQYP+XbGPc5vY95oLKJDgeF7/+LB9H23hQTjHABZL9JKJOzrK9E/LySw3CJhauIZW/60r25Cb3zim4Se/i9deBzYvDjTqNNBLIjHxQSUabXlJMbhO5mqAG408is4I3u0s1I5h4oWLJQ6RTr21LZlgNfgYSO1MwS3ShLgZG8teihoejp6mxP1IPZpTgYTjvlxYScYHmJxKFhucgpFghtNSgj+o3UEizzDkv7XSQf4KhTznFSgtkgTvoETNO2q9K/7ny3DWbGRaNH7s2Ds9F3X4g8YKPK2qzPRsatrcG8Pr93KONlp8dpeE/W9aLZ3xpeBDnPkKIFk4PCwxtzp4/54IXnSDLXNWaeq7aH5ciBMSnLXJpvjoSeMPjJ+Zyo/PLcvC8+5uFuAeiwLMAc8HBFKVP3i2ahnyw8kAGVCnY3CT4GhQVmcznq+OM8WITGZxUPCsU3k8XC/HuShStsKq89vSqTr+5HiIPZnNQ3ZdFrAEJe4nlq1IT++9h2bvsr7AXy/3IyRmJdz9VxZOU+tkzofEKhHwwrdIkMsIqk0u2qHNLOmupKGyoi3dKrvhiagRzMeZ+M1QthiRGxY9eOqowCQgZjgwfNj/72hunxajugU6bqLuRc6piXpZo3kRHD9MElFHqoz8ySh9+qTRGj5aNNNckPYpbS4JpnQC9WsCrijL0u/AkxP7zJtgD7On+lt6lDa2Y3IPjqpTfWitdcZiG0eFzipo37gw2RpVbtYMyNCdPjN6d9Qgnt2eA2ZbNXVBUGTbrhxpwPakhPr5p4yTasWIuMwQuJdQ6PqYGrXP0sOWwwcoDAicq6pYcCRcZMI4bL2dktYT+yIySMA19Drzg7hgyrmFtyduDgf+0TyZFpWwFfWwB7Vaf2Eo6/1KO8bRIxIvQkQcX9rgM3kJTTX6+gzxZ+aZRVOQYcCy8R4Ckig7zjR/VAgXCRadSIJcTCKRtPxs9KGSlP0yojuZbG93rL2SuvDbCUS3j2YDG7v77GwGlqImvdDn8uYldqv8QnRQPk5dh2pEayQ3q75dtqb5+XGThUP8sebTEadJdj38hsoOUFJjDsccka5IgjhOCaUucdKRyJ+WSmmdTmVVTnWwJ+JepiJjBccgNXq4nUdgOLJVf+0pCUHjSfqqU0fijSGg8h0Hi8F2yIN0t7TqnwmJzrqrGTuYl7U1dSwOCCaRbIVEbFWJxKO6JSN1a/lnNrT7wN8U5NJcN35KJX/nvkwhzl1O5JdOna/V8GmiSc4HlwPlwYbXPC0MsJYwKYq0mMC4zX+iFCCCYX5dyws9xmEQR1D+uDOQnmzsKdvczS1kAod7inq5I2EvBFJrO7xKFrUl9tRTPEWA8MyIbVni8s6HCN9MvN++1ZDOr2jp3WiyR5C/6aRpEC/USFtZV5RskRXZ4nKWGuB1ZNVwm6/MiXavoVMrfivtWFoABxhZAuT1JcVgdusluLrqju88OUPocvX33bxwdWInxfJMnGnznXHlMEGYouy68q3MpPT9n2Ih3DL8dvrgq6lQ9xFWjdjMouOx0g0Qn33pKbQIq1htDktVuzDOrzQZIZmwD5WjWlm6dGze8+av9rXGG2Up3JhV82SDQTke/k1yNjbpaScpcLw9ebGGN05s6+STPAVVRs5a+YvAhF6U59ktyWHwbh7QLnBERmg388MsTOyUy3Lhf/LuZ4SmOuQe0UJgbpGoFhtiAyFhM48sFHav62MEgpVXW0/IJ0hcmpTSmq+UwYZfqKqc/d0PRAdbfauMHWllgGf1WpUCB5Q40lQJ1s5u+3xmmeZrtvRDMH+wCUpxryY19Rg4Q9atban1iP5lejm+cgPYmO6WToeTS9m5o9ijTYeDD8dvhsiJjOQzPIEFJ0THTjtDtpuJXYZHrAmxEJ21XpVHpxmZFhl8P1A8XD3FwrAHB089kBvMZtdf6+mMoy7WY7gMxAv0mHiQE1weB1nOaXjCKxxVOXYxgNgQeWBe5USxBAXsQiyHenWXifuk+HXt2+Ks9qa1NH0fw51HEA/ZnXN5Ksi3xLSkxtdz905ZnX9nFm/NDM9DZudFpqug2tVEDXKXCHeep4mnFZyblh9PMr+gYHp36AJDNVNfdZxcdeEh2f1Dv/2L/F+DrJ2p4vTaKRDvyZIezAz8zruRI6XwawUpeltKnqz5MPc4TvlGzt4aDt5drPrtlngG3pM03H1Te0CqZE/F8QFIreCL63S/rs1UCrC9nF2pbBmtHxGx5o6igl/FMVAheKdu4uTjrc6SgLOkuRLpzkJQa5zBP2pso7/0Y3UG8CA9weOyzX84EnNqEi3BmuVSSHKIyGQaPRpsUb3P8ruLlQmPXtUmpO9lSArZqLO4cIoUHxCPrHOmCNChNMla41zkrLVTUMmO7shmrIrl95HeeBP6C07X4B01i6nwUuRAxcD1oKJHNhupxYAbdm1us/bjjU2M+IZfu4ZuQgMuUuEVozCNve5dZkSKBjAOVZjjlVKJHIiJf+9lFw8Om//m+pVINlJV9F/tYUlNd/NIUp0+BpO6HR+iZDdm03vxKj7JZ/MqYJlR+LZfl/b3mAnx5gYsf4jrmWo1vQtgIiB0qWWOW52+V/LK0ZKTnsRjAL9AJ8K///JHl6UCzfTVi3gE4j8wmJpblMaCGlGV2bwoHb3om0qA28/rRqGsL66uXDVOIc0w+ji/LlVYVot+VPQPc/dc+HqMKM/EAPl2/5tPsFwHVQ3T/yVCZd1nVWMEfQpfcqVTXzxxPrezXQhNsbzswdV1902vvPQLZJzdAjtzMooln518esnBT8oPWAGMpwtSxj0k0RJZ4SdUhFxcpXU7zZ9CS/GuN/Etr13O8IYOCoSxi/5bkUHqd+qSWqYy1V/ZK7St85AdHurVEVAmhWwn30Fu6m/SVtB3UwLa07kacj3vqTXqPJ0eDRicFFMrpni+LBc/tHs7Od42FWP7wYUKWLoYleUwvsE0bHNJcdP5C4jZRSGdbk86Mshdz4iBMjN4SFIXQPuE641J4S8p02cMX4f1VjRAcec8AMrJRfwCU3soXaxxMU4jZUNe/9Cg6Q/9TTfmL+QsrZPIHjsgE/l8v6DRA3muw6mjRv6l3w9ehrdPlsesJ9fTV1xLJkOM71zCG5p4UF+s21OSrx6bnZIJPdiYgUYzgFDVl8pnMQEdqeoCGzxrV55vI3AMFNzBmyTTIekfiEiYHTQ+wYBfLzjt3ryDVHaiQHvfTdAl0d4MKz/6RqHCB6cdR7/TvSDh7JqFq1EgvnWo3kiMkq3qOpYCcCEq0x0dDAOyOLsX8J3IvM3cqomuZtoa+zq5r6BEwgsBY2It1iwZrXdTTnTJPbAPs2n3Qg2vE4IvQ8B3Bxvir19JGyZVhSk/Df+Yq1UWXzGUcDvh8tfTlK8b6xiRJENkAq1l7wZcSC8IKPs0wCdgmPA2Uk1VMaCDHVdFDCHp6TXvL/wZ1+jT1VIzLRg4n9Y9cEcZ8pPX4QC8HGRLgS/DCJIXcQeb/Akhg4Ru1CcpPdVH6KRyoGZnBgmQElzijmBfKKiRBpvU/yc2mhuTbVLX3uJ9+goblR9LyDUPlnu/5ifeU+/V43+3hYl9uwR2v+4V0U47ZKNP9RLF5B48ae7Io/Xle/lXW2N/cwnen4m7bV4Mxorua+AYlCoutKQ/sJJbC9bUAJ3GPhI/l+MIiVnxv/H5lmpoFoi0/aervA6Jn+ZYE552tJtU6dWkbXGITQjfqO9OKjzboYd6y4PwO9/aY1sa6uHRyYWCVYQw1G/X9d87AFqeAvXL5fhL9GAAveireTT8joF1bWTEvMxG01opBfKkH65JOJiiONMhsLqvukJJibvy4JgGiiZitBGO5+4WbKIOQUH2CLlmQKj54wYxt9GeHkSEEp1IkQF+5j+3JE75hrHP70pCGwSkQCGD7Sp88cYYWax6RH1edrofSC3PrHpZ+18NXTy/nxDswwp6PIN5IvejtP1+6mwA7FiLI7hk8YVxtK56exLU/+av4lzZr/oZGYF4EGpDLfKwgnOYwlTi6TAernrIIGMXC/0Vt7NCJqTVg10Bqt/iUUMHpsCKyq1Ih7k4fYiiOEisKqW3qLsPJ3e91FD8dMhwKapoWgrWMMAvsnXmIS0LKsLxK9PHshZlN8EJJ1wwlSZQ4+NzJvpi2Kkk8QCU7LDpYzve2daFaLqcDjOjuKYkWBrNndStSGGunESzkkvtAdgFvDDmhMfBBEFUOLfLkV/g5XY8ko/bTQslLdju6dBuKrD6xnhYwlVi5ImSbwVWawMqlf3XVfnVGrtsU7so+eQtGwu8/9RYi31XA26TVukdPZCP7b8TZ/G9JCURL97uy6rYsHy9oAWMkXDKjLI6H9JAZriMBC+Tn9jg/nUgqzBDuf5pd9Fv7+9HKKCWam7m8jQZGovOpKeJxMx6deSEoNzZBBhDw/jDO0PCskm3EergUHuqtFgfcnmjBjsN6xTuLcOn7nHRHYZ7IqxcexX57ITCDaNtNR68xbZU5XC4+RaBBBsNhDgsjWBaWFkR/0vV6UuyJy4k61MOCnRCMgBZ2RFKnPTDQvX8yatgf8vmsalH7laTEMg+LjwynPo3J1hxGrG8kbINtfMy6xsC/+lOCa9IlNh7RR2SI9JLauFdVUkIM718fbrApYhfu5kKqmzenvL+GbM9CJwhUxJ1zk6uDRkbKgBUqsuq/JsiEfn9YVbPihC0sY4Zwx7UfTFzpZIpKOpCcW8lmbU7mL4VUCA2BnbEbxtewVUz1Ij4TKxlMXrt2H2idit56kY9dQPxryEApqLJNimT7jXjWAz8+Fe4gp6pbn9+ykKQ8zA5l04DUph0pyaGfa7QOtXCIYGHneHtATsBfzy5sb5RvJy/i5svPHBDwdNe0g3weAJpCJx8tPLypG76no/8hXN+P0daqRTeq97TNuhW08VTEh9C8PFALNfGDsJ4YzyhDIbOkXqTw3it3csvoDEgjYpkj0FQVzcpwT2WdxfE0XtLIxdG77WpG/UrTHw/+yY2zQVEIDx/XPgpiF4ZpRL27sxfcNnVjQUeeKghbb1V3DaOUCd0tB2Ex6UFZ8L3Mm6kI3QzwAp0ahbaZLzmuY7NgSbxMygpRhdHlDXacLvWyTu6DEmBAwpEZpAnuolMnfE8EgHRYQQVjsMzf11EguezvX5HSdezAPOkkIxu5r7HRnmdRiA9ALQK9NF+OqMgbJ1PPmozsJL0jZuqkzojD/foXjwsZquK8q3EkW2PHuxMOnpCa4jx4WBPuzKAwCafhIuNTmlrT+4Je2BQzAoAAdtOylaX24O8zD5F3ip5zjK+lUUscpfmFvPChfdDj2ZCrZf+kARbeaa+N61x6pnJqdb1d9WNR/3XRUgcz2CJB3qIIYwqzmnB0BGQZ8RtfvaVjxAJfBC7YBAR6tE+zLkJWfSlqaNXbIDss/2J1w9r7N6iiHEWLUbysf6XPUmmqD7K7GDiDV89wQ6qtpzDOIhSMf8GMlInsvhsR7ceqKtKhhuSxr/Xqo+8sAy15rHd0fEuIVnVx6GNFGhi2wR4KbFPw3zvFtrc+SJt+3e+rTgDYAc9k8+a7xzacOyBPwTi0AaQrd5n+9+mArOI2qpYLKPgVBVBjc66Ndgzwtn18irPW4YThzjV2p91pmK8o1ki9ChftU/mYMo1fupWyCzP7NyZ7x4C4s/1REsnIw7nOZb5xkU0rH84cX88Hse4FGcVR5eT6geZKu+RYCM4OU32mPPuBKW/9QILpBeqw6RLnpYS5LvRh/rCJ4a2Ewvw8DCKQQl81s3JUSRqzMs53IAfhOyLr9msXI5wc9ddLxl0Xf7ixlDrCpPL7Bi+Yo8l4dm+2XeXkUky0jMzb2Pvq63r+UzxAHDCEqxZLrG+/mIzzR4fGgBhuuRIl0e2z2u/ZWQtTZayYX7jpkjcUnryxQuCZewZhBaztKI49NUJ2VxB/dbOX3mPwDCYJbT72mFcLQboQD7C0jG+FZZ57dI79MbGgolzm+B+kT96kJp6D2PPUNPBBUiP2az5H+p/+fvDweCp5ldOc+626ECq7WxscnSplhlH0VV03ZczArTkeRUwk/Hn9XyMrr/FoIrUEVdYurEudIgccGEwQEWhJ9vEgytKs4dpRV0wnF6yTDDZiMMJe97Dsdz0Gdx3UhyOBeDMGIBz/BGvNvWD2umcMW/qjtNRRrYrT4quU4pGwcUJw84eLWTm/I6Fhlyv4sQ8ni90oe6wGufcklfsUTxB92bSpbAQIEiuyUBTPT0IeRLiDJ8+ZDkEjp8/oomcwdVJG3DCw+iwairpmEpHPTZ56R61G4/VfCgjuBL9IoQ14qjYISq5bmxlRemX9FKRBl6J2F6Ug7C6s3S1DWOneg7z4PbAP6uPN4g9V8WlB1jK96n/UwcT1Cackq5DW/MbGq/AKhevJxI5bvFP0oOcA/2l4OZqp0z8KiADe21lACzC/QxdzNq9YRacV3BKniGThMKfNeVL/nC+PEWZdei9Cj8c/ljeKOr5sngjgC1a9YK95iSc7JiU8Iid14zUu91490KfPb6AJ5S5RN57bnQr8ndsf8qX0+/0+1SIvmxLPuRWAEFX8xEnWxF+6uBCkaZQ9ghz0wnrEj25SEHK/a1z8XyqMm+aMQEwFECee2d4PkNVUnrzs+zari7iyCiDpU0i9ysIth3eGhAb7DD8Zx/+yypaNG0jTiBgxCGOXT40XzxkyCmZgIlJ4BBwckuEyTwR63AsKdcZxKPOR+WdODbEoPgC+eGhrH85YnpD6vnkvowtqco/j8XfrpIv422kMyECKHHN4wQK0hTAaCwA+ge3nLKQLmMsVDqOSq91rPC22g2z/poyCEUi0wupB0ksLmpI/wjb7BZO7qcfEzO6eN5mswCZ6EBk28rEumPG/X58EpLIzKbXreIQw0w93J4mL3faFRrPrUfXTjPDqXPih6Wi4dqvY0tldNil2YisFXZecKZZiNi7lFx3GhM0Sr4DmgDPhjGsTBS8SnNYHs7VSZr0QZl7z/sc7oOUy6zw5PDBK60Xrj4XhSQ49wZDPL3itHDyF+J7bBbkfiJLojlL+UTq79EjFixvfKeP9VuEPDmSSw8Avut+iV8GshDRHIrG0rZZTHnNg0QtEo+KbqMLdMTuIkd9hI5r3r7Jvbcwq79+a0qaz7wCTxM/pEHxRFqg9AG8mxT5R4n0LmP8AEOp8KTHi+YX0KbIFJUGvfn4myD8kPUPk3ZSnXyGzuZnC4OKdlsAZdrdGejpPyX+nwCyl6S5eK+BGAvFcumbqQiu8EJfEYaTCyodYz1cK9ikBi0XiXj2zyH1YyxcT3Csuff/KgxDrIQARO0JBPZafr/K+6t6DJ5017jrVp6f9UtaoZuCP5WWMmv6Wd2Uf0ffMqu/5OgOIM6qdR1o0Ko82UZE9fUuqQ7FLsr3hGR19yWGQ3B6KG4v13RRNnR2TEYuKIv28ZX5TbarM/ul4Y0HgnBg5wWouYPARQCNPXDZz0cmONMtkWVnb/+n5YuawSfJbRCKo5eV6TumCz6aRQ8z2MEwMyZ7hxBCmNKpn3K3WAUvu6YSQ4pC1TgkjnWLNr0wRBLKq/JCUJ3hvHddD8hwNVkndhzfzSDl4J7qshVfgZ23//cGKY5teJuau52Yp/HhZwXpg62d2ZZ3s0YQ6IdsFmBijPuCpvIdRvLyrHA/IrO9SdMf5j8TCHWx23xrnbvOxtHmD3FCrUKxKk6HPH7lLyZlg7LDGCyxiP0ljV4DP0o4uHmkE8VOvq0OAnKyL22FCx7QQuBjtSdApbvuIOLft2oBsgEdLi9RLB5I5ml4k6DqJZUbLKrZNhOIHwXlh0B5V0i5sFQLJBoLRDH3gliu2VxXMieTvmEj0y6Ow2GtQcZkai1DrwuWv9QLbp9tjqOPVr4wNx5riaq7y0Y1dx6Z6L/zauv2mQ0Z2Ljy2zveduipGtJLizQFevwodYitynwPeWXAZn7rDJQoLFP2jvJNJjQOEYwTNL+9YTZxuY6Aijyvk7xSXZo1ST7/p/HuALsfnBrEcWmZTJLWYdJsfEqu+EqkWJqZs2tA/wPOtslaru3GRRisnkUX4zMBLkJcoih/nPAsd8y4zTX0UebaCbvrjdltDFygdhxDafDgi3aj59rNL04qkHZnOwUb3YOc5ly3FLSuYxoGhcFonX5SqdNNHnQm6GNUeycXD7vbMHBaHPJMQjfmS1UQc4tgNyYvlIgt+44dI85Uf3knLveHgKrucK2lZukvSibFxvQNbWiE+JQI+rafhOiugVeijuxii+qM0lx/x/hwc2zjy6R/4YiflBm85sU3Ffq2TZxdibOd7CphzG1bbOsRUesJEKz7KFMyUTsJt90VxqriblKw1xnmXMm18BpoT7qR8f4by97BGDtVu7lHlcTotZEAHEGbI1G+3EzvPf8hawjroqqv9PrvWfGXVIYw2aQQYkBmGZp8798Sixf58RIGqLXaTlH2CjKVXMahR/S+FbFTBVllUpsCy0GkIepYEbl1ZAvbDWiCjTDOhA/nV0KJKKTB/WmQ3wPig7pgvkPEYsRtyhmFnlBEWH27HzdZ2A9piJPjpmMLrsrwmZIehRRyVipx3pi2G4lWvNMR0c3bRf6XhEl+s2+4VhX3uzGJZ6Na9bbnuuVqVSsFBikOc9apR3wwmqu34ql+u/JgWz1A+S+bC3BpRO9MjDywR/xK9DRd/xyoHbCAaHJ1UBzOrpFXtbQtONzy/UUHWh+toyYi1dlJtidSOKpySaLvI9ID0lhgGsqQSn61V6AYzgbnmhBKHALxk1+mLk4nX6ug/7U4CKK9EYoI2s5dJ6od//wa5tUgFjFVZZunnKeTvCiko1spHI8iPS+AyjWm+su9GHxfCPMzvleC91KAS76/pn6LRJ4/KJT/jAIKalAelk0560IMNqtzmq3AwZEHTfpAX5h7t3b1PyXpPzLGlXxPQphu4sscDhbBak8JvqjxBW1N3dPuLuS/HjDbWZGxrsA7P9qi75Tz75SYhs/3tspBr8Jgo8jUFKA/TZU2swfcQo7Un09rrvKdUNv4nTSNos1+t41YEFIG+munJ90aAh8egIRohOz7h7VoIXfm53Zc+MQJynWBFarVS0Q7Eb+Jwz0MCDY1f7hPuFx84XevhxOViIKeJ0g5rdqpWHlWgwc6NaufqwvaWVP59qytXAIww/IyufdrwfpKoArclSJ8PxpqnNjnk6UIVN5dkjvxBY1lbLBb8KGs8bLYo+XYc38fjvHGJSIjRf9YKY54HPqUJ/WWiuru+6aTEZjRPgDNJ4Hzslzbdh+P75I8NOa+hzIFWdWLftNiwaNkb2EX+VYSlwEjU/rDBpF9CA6X3CQkgMjZG/FqTd5y0icoE069/iNIj+iJ49pU6G8bwekKPBjH3jJi0RuxsyCbIYF/StgakTEZqlTLlRTBtbf2XU+5sJR+uSS+v/1MaVp4leEyrhEee4WpgjAw9sdmfMU5YvK3MpZ6mUVsj+++A4fJLBi6JhB0fO5OTqx7EEw89d9SYu45zho3V3KVUwSoYmAu4cRsgHALDwNjYlXSV5OHSJLHTN5xMH/v+OBTFizb/IXEOhnHDFLn32szV+GuA0nujnj3lj8mIIR0d4xirhV0nfcAIc+etTeFiNoenE1EamyK4WjtnpB9zaMo4ipakphZfziSmSWjgM2mCOUn6OpX7+5ThGD5giEGrcov1QAU5nKlKgFLwyNhm04R1wxUjS16jQLG8Kwvo9aaHX5/Wep2fiADapMpZN/Y+rjxY93f88+YNTHY/nk6PFwklvHyD0PsmGcfrTi1UpMy6AqAEjFjvET46ouPPj0oyqLlHM1hKGzSS/Ahaux+edeI+65S5pLY1tPzQPyqAorfDDjaXceqEkwMhVI97hniq23xdpAKmGhHlGT9+VqOfWqGWhexbBqg8HGIGoSXMW5Fnxu35eXtQLsPQ+T1fPR8yu4aGZvht8ELxK16C3iipt3KmbuEIxJh6SvSEKQy60siN6POuWLiXIHDj/qXUPwkrlwZFGO5YKm9a90pxRKsqacx9tgXe/B1Vzt9W8ehWwxQCDdBGTtLie3Kvq6Hu8+zVOBLpY7eGInzYAdQ0J5tWtdwWH9/cWqVrg2+HUDYfL2Owo2O1hc8FXEiFE/aAVN1INYUQzJFZfEHBLejSlmk21ndiKU+ixO10bDH9WKWO4t/sKN9EAdqyRwVxRze0CPyclUil3GvsiSskWjwsJqaVjTfZiyAQT9zQvbXF9B9lXmHJnt2Ol4+SB3rmLfNKOlGj2RSbeBy1FJvj/YQFWAf5Ytrjqfm+A21cPlxt503/enni/s+FVc2LKY1YdBakd30eo2g/TSxSgGALTT6Pw4PgXMO2SunyI5eeBnnGyU9VdGIMmZ3O2mcBXt+hgi44MFsZQNJsOY6ELxjb4fhsbPDLdr3GjGpac3im52LEAyTHfNlO2P2D7gyKHc2CeeeEDvEruJTGNYEDXkmKtPqcrHbpxV0zK70edmiGEJaRL9hNJDcFdjLgyFkwqcAVNvKhXIdP9IkWOF/cXMToHJDj7MwWL1ky4OySD+7cFgOFVqWSzlQPrrSnWPzQaTU4ICFIgfHbz0cBvLpGnz84T5WKMuuhyvsmIdvuIBKcnT1QMaJyUdEf+ojoTxM0rlAOldrqzasTdzMpIxHw5TaoL5rFd1bfYpwpp6pLAf2CENhHhTONTkapEfEVBkg2sNhHuGpnvupD6UzkkKEAzf+irDHKPnzElfH07ffTDojj9U4C2pB0f7cBRIIsZTPeKNubNslGm6Pjti5wJuVlvWm8ozEjgdlZ+5thM0wlaxMtzLNrNBLF2YZvEqzXSmXsD/crI/GoJbCYr0i40C2aFfPyHI0S8yJY+6OecdIFYut/L0KBXYKUG/gIL7XACDLk4pewUw0qJUw3XAWG6ZplLW1dCWb9JzYaMyzekkwzXpJ+m0U+TZ474kAfV92lChdPF8Q66a+MTDk1zVxLWzvmsOsoU0eb64Fji4S37Gue7D9nm4DKAKBq9cQsoP9f09WL0TuGkBIXvgQOnShG3UPCAtnnSOZAmBBfDLfit5GwkJLxeJmfCDRtLEDfCG2o4pCXhRicAGXVzsyOr/ciyKNQM3qjEAR8uemLDTieRsNRYWD9ACBShM7qAwoXGR1nUS0qIoj+5fIW5hme7VYopDdFVFee4BN47MHND/mwr9g8RVPc6X+qwaO4n0piukA0954VWRGdvBlCa+61DIuM2teJEvgvip1tXpwfLrr26yIpHzcONe5nLrUkmdkSRUJshigsj4nQkZJlnbfsdoFREvGkdrlnxFVajhCtDPBZl6c2RmBIJYLp5aGqm9UUi2U6OH0O4hRPsuAdqFqpezXeBWJXMPANKwnatAxC6fNQ00KjhXt/91Sx+l711qqzWnxOx6Ew/Ld74s59rV1B6LmIUudWSMXBlEBLkGSzX6pRptw8CMa53kEZP+L6lKcm49d0WluEGF5+vhiZPLDOEn6uyGqG3X7JOYRW5gvUvlDTWG57HnweScCq6BpTuQ1wc0T8DLScG2IpOeUgGRezSJZS4MJ3hBpiAwHmoip+8b3JOKUJpHLkQ5vGg3BmBWHAFCm3HQe4Ky4f4MGV4YOFdgCpxEzyB06izqJfk1B8cl+7fdnKJGOUA9jb7IxcQXACCyEImqyzJHrZLvepKP2c/+px12MeReRxZ5rQjxv8wv3rbIu2d4MxIngzVwzjdGHKnBDkV4JwsPsXIoQU0LkqaXmJiqFypzuykk0oBgSvBLVSZK6NXpUE7yNOaXSdErj7AsuvAJK0cPIDrIBEOXOyvYwDreI1Zr5GQdr7uSZ0YA9UMlb/HqIdvdmMtTyAmGEXpTH9kvH4lrziLBBUBkMogPrgv7Vxj9Yc/Kq4ZCdarDjheGY79KFdGvt8jpxiUv9GiF0COVcJPH2Ozq66EwbzLgqLij6O8HD46Qnr6Hbtu4zuJmpjvDWJOEvWVhV3QjjaSQwxbq/aCYu7DTCVsHjn1FRqS6Qq8e634SAXTwo3lvNnUwE0s8AoVS63OTUO01fwrR+zuEZ/+/C+dDrX0KKAFBVNKqprrdoJ+ZEpIcX1U3OkAokXvVqZkzA+cHcDWML4vwNLdpY2mQp0QBcw9qlR1uTDMx9a4M/djJxiqi6BbhvBnleTshwr3/SWNUMYR1XB/oiiJ7RQcAAdZWaTbLtokPzKGTmng3bLaJqCGM0biXc2Akp1UQFX03+GoTniifvEemEaXLYkSc83+zyoPv9gSNefJq+0acDtOPuT77XKNs2bBr2aFz4j06SpBEqpVHjLmEVTrEEnnZerh3Z8FGffOdwO6liVPhtmjArObk99IMcmssehyqcHJVf9PWWNqQZ8UnmTjUwzlZB/vuMNN4tL5ekY754pyYlaw2tC7xMVkecM5RlI/kMXfPTj4xT6o+f+jfM6ZONCBF+y9g48qlPqv0tBBsxgXhjZuwu98zW62x8PRNOyhMtswU+TZnzrzlbYNF2mYFyNJp9voiol70I23+VlGEjGjA24/4iAUPXCU7CK+WOI5hDP26gMz4lakBBZG/WfY3RWXp8w51UlH1Pvsx2Op/pRmIUpfA2JN8Erz33i0Q2BophSO7mv34irJUZan594uhmpv/fjkM52Gv5fMlTpi6qF0U6Gy/hpUlRTEogIGNrTH1ozYkfq3GOS9hkCKXuYZkckcZ9N4PNIxv80RR1wltPwZl/P/v8MD9GkwsEuZZWHOdA2bF+Zlkj3MOKtY1D093ZrzKeqASUdSc2nee39Yg89nr/cQrfSF+xyYibhL44RMsuwZWQ3XMrV7pH93a6doFELA/db5jhgj7KUJmYA6YLd5j7iIVyGxYaSMB+AniHfGuu+BYLNX0WTOGWAIh20v/j0UaizSSCaYwlS2PDVb7cut8dJwXOxZN9IsQbvGqo48Tj6+dpA8cXR6oNEuW5vnApvmQPP+R4iJsg49zyan8AAOZJA/kf3PmHrzXv/O1VkQGY8ojx2rw6oPSNzRY2kKK42Nw2t4CNUx40ZCBvk4DdF8A5VxQO9kfDt/8SDbQUzz6WDRfQBN6Y4qFedkQdP+6dqlQ6WJ6t6LaGjyzU4bKlBaYoUwS5Qy6tSIoVb04MmrGzefdUeT5o1mbCprDCCoVYHJfmfsVlq+zrd05N694YLXSHxI3NO4oEOgUjyPyTCqO2JGEhtNi5XimO0Y4+B6S+N271kdQ4FQE0EtYCmJNrrFXjm6Mdogfotf+fouf+Uh+sfQl5JdoF5HjZzUvH8vGma/HRaoxb/RxZqBdIi4Qw0HYFRn8d4RcMXAIwmeOXAXuHXyAGu0XZDnMOAq9Cd9D71CsQCPlAk1RrhqrY5Mw0KjvfpZRwQYmBEP9WJGT/7QeDhSCEzt+rjM6/1LbkSfwTKYADSq6sTJxucX8U6/Sv17Tf+zGOia0Biel7LhG9AVs797/+xsWZIOwVEE2me8+xhmyVHNNO58wH+1y0UpUm61f7AE87iWi8c6hm4JBq6h5RlZPuIV/u2t9UdYfzTQyyjCwKxp87ZaRJ05L14rPPFxXhv+VVJ1m9P4kalugYfvQ5iClq3R/9uowxXCP0TM1mMM1hYaz2upkmRFqUbHtKr3CFFa2mJEzB83eU6U1idAjT8YacNkaY119WMby5llV2/QlIZFjzffoh9nAYmff/oHvmf3YHzjHPjYM2pF2dbMxwEXkJdaEp1X3ZDM+uxrGLIxNxEOqtD9TQgY9qlSS6d5cX0pzp9tyft942gtWdj5vNbufe6kK3b/N3qfX1H8XU3GLG2fvQSeFaln5OtPsY0NaFdAiECbic/hqtaecJJnH2y1FRN2vcv/nxs2xOv40zjngD9PXphEnrZvbgZ85qJdGQlmLPHBsddErsJON++KfQaC8O7bcYACJ7YgwFIQHsddQfVBQwrhik0YaRTQsh35lDMvNntgI+ebhfHN6YRS9G9K+Y6CrHElBMrxYvuMa5AePaEiMYd3OS35kPPbWSF5kd3pLI7HE10xfbvHjjmF+JlRu04jnxL1Awrk1aqfgwZkC4i/YQWl3TFmwraCP4BXCxdWwLuyE1fsupSeHNmDOZWWV0Ubj+C203IiQPEJ9Vwxbbf+fRN28qk9tcE2LuuL3Enw4RR8GaqSMyFUvXnoEDmi/GAFY176tTqlrMp1MAHQ7AT85puYCYJy/lFYHV6PI1xahRxAWCf4HGjHTpfMrlBjmqkw9oVzkwcVTUG8DwjlD2e7hr88hjdkCIxZGRcDOAWyIO+eEFjLbYo5Zo3/ZmOqJm+fdVY+18DwiISMj+IBTVyCZUyYgxmGgDtenin0wmOBQUc89pDwkzbLBd1aLkLjSBcRsZg9/R/j7BxyDQI/aIsNe8+uEKV4cHzmxG5QddVcdFUtgzN1DbgDdsHgkqaVlvUMiTPpGmuN1lQQGPqxfmME2cR1pvbkbsivXAOUPgaHou44KW90ZdWGrHZgNEszo8PCH3ZzOKfdzhTqyjIourBh6N9WizZe4jJSXfVwsGY9sbT6uVUEBiX1EAvv4bAcDmGmmzyesAIqEGJYZKc25OLMId/ieQk+O/6slRAy74QF1JMJleofp3hkr30nAQgk1T9QwLq2fEZhVuxl2MuKqgzJFhMefGgiaOLc80zHulsKNSDhT75Eivl5R2zmrGlaZclmWmipMkES4pNHB4hHq7RyEglCJiIljEtS82cYifkmEG094OBNTZSIAjw3rqu4OII0X9EZ5R7f/9WOFvzEwrN5EvnJnwQrESOXY5CjkVbfj1d6aJhy3ve5iV4Rth2Y1+aUX76GqMM9oUVLIZ7yW9BdtOd8t707Yp86Pg0G2wDP66mjFaS+qXzt94pqv/zINcOSo1HNGyulf6tEZ7UHQG+3zQ2BOnaKTiFaQswyI4ux/YnO8mpRzxWn4Y/shzd93V+13PXnQQP2QCb67SvFyc84z4GdmfTnS0b2CiUeMnPiNFOoGJaFkgAy1yC+EhoW8jXA6uz8yZB/d5WIc8Bu1NxMIR0+s/aNt8abVKSyQb+nJyDnLS5UivgI9u2Sh48RqH8ZDGqxkPCsIAFT9PPhfASa9/DRQe0ojh6cXx+dJMR9oo4VdbK9ldAwQGXf+wjJ+5XZEOjKK+ufc8v7q1kvsG78TJX0y8L+igzF4Ikshed6bBYU4s4RiNgxzT6xpNcO2IL5cfHdB9ivRJGyk5/Wk243Lgvh/uQhWx3mNY8K90muEIPlHyNoaEpkY7P1ldGxehpzyrbMQPZVYejVzMpfX9ebXHPFT84H5maDOLcJVpO+vEZ1Mfl+uVY1E2838Ln+8wt0FhrJDzlqSvHtH9bQwSkjbHo/QLeI4oNt5fpR1OfoVXaJaoX+2BRdI/zMjx2jJvGU4wXAZnEwDMuEMWJo1XugJdJvQrHtlR664N0FNcKVRRwixt0/ipZQCbBFchqeCxwWhTqoaZopNFfFa0L+kSwvSSAFSXhAEKHguqyZv3NDiCGjyAk0GjJkwoD"/>
  <p:tag name="MEKKO" val="MekkoChar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wmuChU8E103LXYzB67zmwyDZxXj8f+qCBPrBR70vnmXJhQNdVaLE67l1mvDimu20GgCB8o8ky/pRSYPG3Lw7/J9Tquv22Qmzp4faLXalE7cqJ/uVq8pFpD8g5ulEXEWGbn7jewkZUDKxF6PpTAfFOz5M/P1amXeys21mt9T1W2YpKof7+OkBa7pTdIAtnuKShF29uiMnzawOlJ+eZN2VaTO7AySfUD40QwP7PiVBQUouiSjTVMXlI2dJwz8+3kp7uAwbgDzY5dd+PGUN6K/m/kN2Y8yRXkh9znaEawXPWvy5X/4oujZiw1i3RRGKw32ccBkRYhsj0e5sqJT/IPXC4/OgIS9ALJRg3AcbiDCOtT158OxQxUViE6I9ZW/iaMGmoGwVugR5AaVyZxiV6uniBcdxCDSF9LLE5AZU5dh9HY0dV0bpZNu02vlqHre9MybpK9awK6ilcDXGsdPZAdM2dRA1P2hVV9+TWZlo79rOpan7b/D9PqXWHW+VzAnIQ8ZUbAaeUPBXu1nKwX4C6plpTNnsrrECVqE7vKWgXrNQSQYs5pklcekfE+FLuNLI241lhF/GhdlP3ozpNoWwtYq2xLPyz5g9VnBPee4joZtgjRNm7xOY2y7w+7PDx80117h5E2PDETXelQ+otEn5AalifxKMFcmpqHlXzXVU8O/CDKdkl24f8AEhSt4WZEDI8XKzpoQB+hU6Bg4AxI+Ehyceby7u4DqanW7hArp4/ju0BQHapW2mhGoWpIelZgecLFVWkwbk/iPblBQyr+Wdm6+ECKnwL0reeQEz8RB/6xjjmhFrqLt2FrjkcefxnXYRYwTQa/uVBFQFQNai1alypmAI3Nr2MDsgvt/FUulkZv/UwF0SoRMpAmDp5rwgYzazae+Ow1UOZI93+gitMu+HHFWEPcOsVTMB6bd1imU61zJiPH0pwzlecZf2TDh4QER1E7vug6OxVbeimBOSCw7SdwFA1NgajggvlGz4sKIJAPua2rDHKvigYM96l3ZgK8YUYC6KfYlqNrDtMY07qodLWQkY9EA6cjx/DRmSZ0PTvLGypDRq5bM88+3y0NYWJGFnTk+BIsQLbpzTjq7k/jVAbon99BzvqpkFGzE4sNK0ZyWza4IrFczkkrisBNsXw4XNdfM2AvUXCNA3W8QsC5bKJK9s5dzPSkNHpBYZJvI5CHWAHT+aJf+u8D5IRHgLQBkRqU6CwF89sJAlkMgAdP1ygJiZ9M2Fqmpwo4GXLZQfZzp/6RcNfCVD/EOIp8WdCmcAeNEmt5wF9/mmQJmVm4F3+LyrYa+3mIl6gnUC5e7i5/mlGs5T51zLyznJTiQeT6WUUgULqsSV50WSmW8msyEzHMpD8BXzwRZoQ+wVJpgzxdz8srX9a0Sw3CGqbMEoo5rJ57SbGOOUHYy6VeO78kVOpcTBuoaUkou0352JXG5NEmYYmJj2llPdkbAqqI6wY5Ay4E5UdQ/8BIQtO0MIIArG3lHmoyNfM7BYiQqkie0M1uwMvJfYfGPPOLG4ec1o82KsaT6xH7pdRBs8BSYfMnnp7jxL6r/x9rvxIreTv8ja8++Y2H4jpVgcVp8jktmyf+9HNUZ4eLT2ib/Fse6+/W93badFKKL5/Zgpq4bUbWZBsrH3IBwqeMvLHXPpDoTvohCM5vUQtbCqmn3ELOCrirrCDb3sOZCBPNz6LzRFwZGpN5fyDECg6NGe3H8h6gDovK8XhbObRI83wTf66QjQVtEo0mc704yA5nqyYT6ZF9MiswBVejee7J2+k1FDsmuAUm1ckSTXhvPbDNO4NkgTKWf6ROEhvF/CjujfrC4WSrjMCE5YYehpPalrQHeUwTgqXE5HbDsMbBybXGly5F7wRW2F211BuZsFMvSxA99HeGY29AcsMriLfmBuVT/6eUDQddV41oPeV8fXCK9L4pSv/BaJ6xSKzwhsYG7yRITrJERFpmM1ZLgssb9XpRfwUPx2HQSWqRp821Od/JIAjXU66wXdAI/jdf3s3Kc6OZZjR+21grClbhi2jwOoBdkgESiNVcKNlpu5YdtEu1JClOkcmSimWvmRKL9sKEuApKKpW5ut+E5nGwojOZ+1HNTYL5gXDlN/wZlu9y+ZwgR8zcfzAzulYJNPq/QHqE4xvdPsEQ6lZc6z3+JMjUqV7P20BMYTq1nen4kdVfh3STM8Z9JSwTZOcXLxSy/TMwjXrwtyS0ZYxIFvOECuZQqN80hV3MYYVnhnHShUZtygU86ISUEp5lRfdO1zP2R+7TRec5T0TeW3GlV2kh+MA5hdwItnQxorbSr71l3t4+efscDZt554oLdVRm/ZjBYy78+eGDxxrfJm6ThyQUaBMJAI7Erfn+Srz/Oy7JIfu+OI7dznvleqLBWEbBuEsqnqBtQVO8MWTl6dfc7P4Oi5hwp7Wqbu3Zx+BDtK8Zy1O+BHDy1j2LenjUMOzPIRtpeC8ZXlDPEuF8Qs4CeZ8VjjEiD7m85vBN6ttq5bCkT+5FZ0rhuKei/TDcIn5sVX1x1trzfuCjP/8/rp+bSey2UQQ878TXjzy+ifVEuT2RqTFQ7r3gbw2TEG07D1/srb0Ms58EQGsFed6bZ/f3On8aJ8tyxtribWB0doAcqKFEQunBQxusL3tdZjpcvZT0tulOZJSPOTwlPNqssuYwXnt7FDhCX369YQpONWBorhET4Bt4z1TXbjaFNw+mTDLCZm4Uck1tClLLA9NQalJi3i/Jj9ZGv5sc2PGY0dc/LivdKFXBan9v4k3RBbHPT4GoGmn4lsOC3Xt1F9apVR7sGvGXTk87qR2Z8ZlJ99NA1y/DiC6gcmftJIy+I7fBZ7e4vbPzwNEg8yaPrAGNkpEBF1zA8JvFE84f/wNUnBfaJIZUoNehb3BF82aYlWbk71Baz8tPONcN1/ldEuaIOjx6+AtCsKHnWEURmkDtTG5bnWM3ULqEd0clyo24SQhIkWLcbJvj75LdFMxutZALqFPyVBWlc2DN+jeZZys4ckdDziacmEIvhRA9/S1g6Ovq7e5/BI9GqQTeIp3e5jzp2tGlmzhgBrefnnUTkDbpS9lKyxzHS2aGnHLmvl7Niyl5HrmegPnmbHfnwm4ZL+MhyoNOcxIKMtWbtrzppsOFaWIsMvAyUiMFvvRbZnFPTttEb5HUu0cV8N0a3xBMcB5aMbubGA47aPtNuWGlKOaPVhmcBDixe8S5wjaBs3/9/ZgFvpOMNMdRegIEGuagZfMptYK6TfeXGA0jxOYKmnuj3jIHFvg5cnNVrR+ZcoqsYhc9I1jc46HVEmc76kdYVssr1eyCpwOrP1z8MbbTN2GOmaKutB1dEd0Wn/77WP6++HKklU0QMQmLOqu1wIc8qxYzF7QFXNinmcfjoZE0enrnWIwozDQCmD6ijAqsOryDXd2XzRgmYxnI0kah6mvpzNh9YMxx8ddRXccIG39n3SXmgAsgkyfLJfRsQkCdh1+GAYIB/e/vbEH1VzaJlH37WvGZcEQAHVIcsJFPYlhC1Cbke66SGMGro2iPn9jXe43DdH3SeSi7PFJg/3bC9IPR3MYJBcudxa5tE+UnytCA5qMpG0mRQGEmuDoR6GpIY3DppRkDHTXxQgoOJ0qeuzt6h7Nl0IBS1TuTCUteMgdVgtVKUBsUqRGINAml+yO9RIPktLntir4hLE+sxwoxPgKVmIozMAfSTQ7IZ7cmF/sRP8r+9F8TmbCKNzBQUZdmmXebvUdAcveL4EOmpvLopSy7Gd3Eh9a6ibInjRjqN3t5xlAFk33VAAPaT46540+Pmaj5zmKOtAqIzeDoZBo8UEAGOtQClscPMGDgdbIXMi+82a1QW1mwVi/dixRyjrrjrsUS9WT/+YZug/023MbrWsCM0i/uMgIR+0iWNItB2GExVSDc28zPMAYlTU2XMdFaEY2LG83wl5qOmOE5u85cUZiDOo29JnEl7vwTOLCsaEEjHXZFUVBWaeJXD+37MvvD7unxL2ymRJtMNma0/e2mrA091YjxjRco3iPlvgqqwLhj0iIOXUZGIPweYNXljU1mXg6yjDMLmDBvPU29Ol+3HmoWCUJ3LjMjCy2ZY0ghQbR3yv+oTRLQc7d6+rG3/+oLQONUFNlVH0l/9vf47O8W4so8YnkUH2egciRtC3wwyc/jhCsIBlTbyu7srVZK6m7v/4dErnnnxWva4ZSfEpzeCCyLUPuaGrW7rPFJoxwQ0Sr+o1X2J9/rjd6Eu7erE7ggQjstOGdRCLXu5iksks1qdj2VDCqQ8n9LedlAI/jj3H1vAQxt5vzPLs2ycOMTYi2mpCS81q4hPw00OZyQxEH2a+MByUEiNkWmqHGbiqR6AuKR4kOllI2UXbpVcsjy9FSPQDgWOQT8ij+aAbxXVkv+Jy0OnJ7sVW1GqiviSQmQbns+BZBcEdOVV5WelvFM7MltR5lGwSwCX5AxPpsVALW8eT29HwOD9twbtJUJ8O6K9dEyS46IXlym/AShK5WTwrp6gn0cJQwR9PbzuMkPQZz4vzhUFhtLQvBLrNu3ZLPDybmWe3AP6dis7Pf46DaDxwfYFEUxjyujvhMokHwzOUUgVIwhQ0PI4bOZNL75HhZrQH22gceEGyJhGERtmRj0+F4qh1ARrYlUuwwR8kI1i3AEm8ow/s3g4k9swdWp1VYBJDZmYQUSvsynT0p07jNxg/6CWaM1qLQr92yGgP48nwcLL7fLdioUL/rszDU1CsXwqesOIgMzC8Sso8lWiUGcezYidgHopNtjKRuH/tnR7Aa1Qp33NRjDSs7UhSEh8CRnp26qkf80Mj9W3WjFFhI4kOkyWA3dwxP+TwdP2BDFdZ5YdiO1qipeyHJpTOVnP4Be9OcHicOdtK9qc1OPvfetqKdkv7CyDkxypPMvXbIrDiPtSXjv01U9tcqyALbsydyPhR6hCxFhBlzcP+dBJcwXTjIhI88+Z5wGqnRLBGyypiVc3wucYqc774wjpHPDlx3/SAnDEUaq4HOxsXrdVIP2z6rWMIExJdYkM8bzZxEeGJBdlCotvr0McVn/djdUhQCQjjq+m++Dj96oq5HALX0vU4n56v9TjCWzMkJ9OCX1jVoCW4SWUiEPNUAnfSbfL/52WkeiQRAtWsabJz99aa2a58wuEwIwWNqrNMLLbFQzD7BB5sLwFsJSPs87x7eBAaDgLWSWoZm5uE50K27T+7K2a/Lv2qinbN++LCQTdS954LXh4+Dl6dydUR8woYmNsM9W62Ux/3AkKTZrpstK9+/Hxmc8jnmCW62nTC+dd85s8T4zWQ1sBVQHU6Hj+a+6N6AV23dU6IkyarJHwXEo/Q438NI8yKCLOapV9nM5xevfIT66r2MXjFpAuuY5T2yOxRiNxGHFkjUSUHv7iMsgi7ovcuBR3gYUk9oXkLVknAcV+N8/dy2EKKXjM4vs8e8PhEoOhpZl0EH6b/A/7m7sVouuCKWNwGmY2jRWfATkQ9wtqvXXSiuVHZPhxIy0pTJxEkbK3L4fG68P98fPi001lUtQXlbA8xSnuRLrGn+7BhOYvFocug6zdFPrg6RbibbcxQ82XAqmWXiwnjQWiCj2UtOPQ9eAjScRtbTiSeP+t3EPOnzsgEDHAqM0b2qYiucN4iBZl7zXNZZhbn7qjBjW7BZ2bnRpXU86/huwcCMLgN94x5eyzgeyxCMHEL/fWcaZ6jsAuva8YrjRQ6I1Itlf/XdmiUi3a6Tu3E+HPNHwDnazzjPjhin7OoQhS/xrjU+5qN4thLZGC+LGTEVcLe9F9WECHPMxmzEGOLkC5vMW8ACjfh+p96YTw1+AN450T0E6qhS5A47mirelIQ0+1ImOUz97kgKEaE1sDNvKDfvTnGZX9HZKZyT0BuZX/tZIdMpYzsChs0Wfsu6kRmS2dc7r1oLhHK147Gbwzq2Z+jqfid9n7y+m1I/MRasMrQiNoOmoF4kkrSmkkAvE//nJf7Z98kBZqzRCdSm3i4mpo/2toOcwOYPqb05PSzidtuQyJRUBl3Adurj+skGmAQAZ7Wd/S9ccSU8mwoEof/AQwljs2zUxScHzg0j3yHHgkgKAb/2Ulej6kwHHoFsNZFPC5PiSkE1nncBdSWDhpJQxSmsGzej3lhlCynBaxvQ0KsXf4ECbgDV+CyaQEIb7UMmeL/jE29PGFYQEAgH1JfIPtOeDdEb9BUHVq1GbK2W3NHKQVPOa7lLi6iR2xQlYMQP/wJRL1DghbKfS+aaQ/HWAnftLIkcOXuNTvaUIqQ8sDEnW+RDSsz7DgBq/DDnkveeD1vYJ7bfxguLqpghGzaONvxfJFoT3L6vllSvXkd+u7Ocp6wl3bBei9V1J8NBRFgp3HXB3oEuS8Fl5V6SQHXgc5GzwDxyw99zOW3f9AW1c82/ni57ObhH6GdtgTBAniB8zcSX3cumYp1EpgksOmuDM3ghAPGatuS9dLOsPSFTRqvsF2uoD+JBvdeke0jW1N0SMyzSVFYOGeza7EgdlMsC6ygCgv0nnll0VF31bQ8QL4KBeiCWXwpNj/grXjQAgmp3VoIENRj66DtlbJ24hDReqOevtNPD9q6FtJ5idqB1RUMjouexYJJ1sOopzY+4VKk3NzgD4toJs47d+mF8TDIKT5azBKBjgqLZ4Ajgif9ymLCX+Df3dNvI0fCOpW3oKGy59FSUYGhtzSv1+UD8ZhQuw1Hi/EXG2uuMuY7eKrc1pFSTxePSUUMEa+xBTUY9dQUR9zMb6EOispla2WvRWgAKk2z8Y7koLwk1ebMAXXXmUeHRcVTGEjKT8HAlRtRFqM5zs6goyX9EiLalejlmVohKK6OQlx+EVYbl8p6ExSedl3c6BOm73DlLuD0O67eIPxvsMvuTd4EfOb4vAPNYqRjXCGN9fZjpQo0NPNfnFJCL+zD7csatDCrgYA40wjTIYuxS8NG4jtYVfBwchGBpwt+fDUCKVqLxWsAKHYKUTlV9hEjIkaDcc6KLEHbj5ZG5bkrxPs29ItgfaBlLrXhFHnB6saJtGit4HneTofR1eUiGyp3yvjlI4OvF3WIW62PpBOSrYgTKn4aDgG5y7WPWlClH9oZ7Lr0glAV4weTXRsQOLboQJ0e158rh9cYNZpSEI1NZixxaszIWNH8XPc1utf69E/gKU4LbspA3yBPejx9oCNy9Uvi/RhTUebEC3XAzC+3ZGugfwRA2+/Tp93gVQ4T26dDT7vGuTFhYh1pTEpfwNWzRG9Q/2Xo9JwBs6qEuoOwFTB2w/pb1Sc1tGjNP79a1tqepeNug5YDDxSqLJWY8fMwrNuN7QjM/52qgnbMJOrIYDjyTgdrNAaVvWzzQJR5eKs00vNzOMzLUBi4z+0xbJZHLTBZ82u+T0lsTMOutT1vMBto3OQEXTlEWcN67wVOxJdHwHSTFP49LDlP/RVuNWDpInY7vFSRRfu5sdqQbaulW3VDtk2rEmIWvm8W8RgdXUvd9sGoWUgKYGTVSXBHYwxbXe6wwNo6vS8kqcTZHVLDuMkuMeL1DRlSboklKSwvAkaOA3J5vxmMyoMQByjarX1cwz/bbKAZc1dEe4B4TvLM0ISI7CqTfAWZPbxALSgD8Derb8hAgbreFYHdZ2gtp3dipTUQv9MdW6T8qJz9liX1YZFEvacRCL+wrzNDuJEAsqQ98fgz11afgastZJZcHiI6gJrWe+3H7GoLoxCRb1d5nsr2WBSLOfalVlLmJTJpVbL5iz/uhxCusLEkHWoVqph5VN3sJPPSkVAIFXdNsG1V5Vu6cOWlIVoPo6TTvcmMxrZbJTVbHnamL5R1U5Ab9y/JCvBYRRWFT3XdBQ/ykvxO7GZf6YuG1GFgATikaEW7eGZIanw3FKdz0NP8Njr1DgLPBO/EaKGIVl3B4l98176fwQrbtxXAj3eqh+W0/9QY25WwqyIrLbm4otnRinQgG9bui5xZ3UOE6BUs1LNUtHzsDOj9/f6o8mWs+Neoyyj+dml/enzdMC6eUuaHj6PiU/a5jPBVLzXdSX6vQPq1H0YwZhbg7bt2JN7oyzArd9ha/R6/roekFs6QyWLqvevDcRKtTZVxdHeDm6WuyDiEwLZ3177lYXYgTCscnYJr8CJKz9m06F/Li9SXXC08WyeeWAvq1XySqlPjCSqHQCxEkv1PSoT8qqV6Z56QZ7W1cykIEC8TGrXDNlma2KU7ASkjbq98B1uPj4gKDp+jNhpicA+iUMMGQMlQ8ChahRmiuv6E+B0WyI6NAe2i6vw6nh4Ek6/AbGyiAM1p7+iAAV0714MG9CwzKDa3l1Ml4xFI4wFC9jdn2IPMjxV/GI7uBUf+f3XcAelbjWEjfGDAFi0TGBvxAs8BcJXjRd+UL5E4jMcvJPk+KoMLhbZRMBBme1SNWE6WbtdheSx+oO6AdQgqHhjPyCP9TfgKsebGuCsp+x+0q0qMhvDyGxdPrrW2wQzN7UgAyS+0TUAt5cg1RNQXiHqzruN2gTABWeDKgemYVu9Tf/Lte9cW1dI8YZb9pa7f7RmEf5DcrSg4+vp1IAgxZIR9NTgEeg7fw68twRlpL5MBztXORLjqQAHCjJxmUpp5US7n/a8Elq9OxecofqDm0p5ChBW/wenwAV1J5WLNR7ZHqU03pvnfKNcWARxFPhzLsYkBLm6fL5dCGgHt7KmjReRDeLLe8RCB4dUrZSDzdB35bw3d6wIPb/kDneboSTxDwnfoOeMtxCw3AOM6mOG5fWSAdjqGb/gqDNJhiKZuhpY2oahuqWVjbTPkhx20iIDY85Rhr+7yEtGI8x5TdRwhEGRjzIziDmg34lUdd0zY3vs7pyeU/y9oXX1xsKp48hLLw7y5e97Nd/Ee1wM0QpmSvy0rjia+JTfpYqFotQyYcXK38ZSLrE2Nl3iXI+pcj89zh3FeY6NgHDB3gT/h5xVliJWqSQePo5G7GrDS0g43ItQjJJkpXrfFrZDi3RJt7bvEuWduVTetwb4XXnndGsLfOdwpXDCawEqBLXQqeAHgIGCeQEwdq+F5b5ZMXqmANL+G8renLuYGEO4r6G0rT5yE8PiQOT6s11gk6YQEFsg6xiUdMIFb8RHOsBnR9MCUKpma4G5IKoPCxTxpxJHTepUjQpvKgyIEWXAHuMkenus6dfVGV8+7Eyhcg6VHTdaVMBDkKHeH70ClnWnuqwAHH2cMrPLNibYm2T1lFWNtFSVaVFZ4anDQgkhT3AX+yvZuJBQibFsIFHk+CRkGIfVL222sI9Riwl0iCPVxe9JLyRvb1jMXia//7Z6liB2nAWuV5r35aionOu56+mkq+gBBSCaV7Yl4gUUCptDwFVYFLTrrDhdeEX5cC1onTIwSczn0odg1/GhpAaGAnNtsJfmfHWQIpnaE4HdGIedoZGI67UfvY5AFzb1YlntHmkf2xFdwCBR3eRKogeHOVBiXHH6y7UP2X/UiXCKpajN/X8xh50DH4CdWzquwSWZPyTV6vmWI8uUbBLNf9gZ2PAM7KIzFPGBJJd8aKx1zBvlSYEFs8CMMhjCEqL98wPPd4ue/SCjhD/X9RhkiYLrFdNcEASCRZgZ/ScQ5aoYvFkNKHvWTmqgzxWOMyEAhN3GmrRrn+5AmR7Ll2kTutOGjaJU/7HcgMbToCdYDkq4YpIJluQ96tEn3JcCnJAeXTvZOBzERcljZaufwDbZOj9OkVrin8YBztBsCEbxRQ8Umz1MFUXv+m6i8MPBXRYxZk518ETgjk48qMsOZYXTX4oRgA5LN5orE7VTvSWK1HmEb3pkA0DDrJxpXX8CHbzrdWqBI1c4y9uncJG4wKkOpVfL/345HaVrZVrBNY6u3nPK/OmrSoZ6h53KnCQh/t8b+xfZdSqnc8o1gNAzN/fF6gjY76ESe52Bur3CjeZMORKc7FH2cAsPHlpBNeMz0zLndvsPO/+qrDcX4qlWgniCne0tXrIrvh9dmkKO1H3GwxtcRe8TuCaUPrCIzUgL/1HnenH/gG9WDcdqw5ArhWH66itGQK2dt9cL8quewat9JCjgz9JEdjsx5wIa7H71BEJc3Cr/qJsdWiJUnPVv3BezmxQunBHxsZsV7H6PMlDgq4fvjM6IubmwJAyHXzTZM66GXju7HymN+09M+e/DRMTt+a2PPr1IP0NLUMKlQgyVEQau5dnQdj17bW2u2bERLpP+F0GLSK5keAJ4SBFwmH7dzEuvW2Q4u1VkxoGXT1N2Kjn1Yfjwi8LUGQw8Lo43C72iazc1n3S9h21vtGCfCVcVkh3HfkK3HLv2Zb0WTEstsRGezybrshQ+Q3zyyF+yVQFnbb5fpf47w35epzcEO8OPAXfPFrVHU9tSK7RT0eToaCUM2QvFYuu00EsFsZklaRw2JCmco8Hh8HY22knCUsdPv1inlpaaMl11Oq3KJ/hMRbGX98grvucttn2PXlzGtTh7Pns2Yelyl44NsTgYqtW4DXgFRztyUM2YU3bI2pzVIX0f5gkHRnerLg5tZCAICcSon4joN/t2jvtV2uWA11zdPY488WUeCVLJD4jNHLe9AmUJGOBA8xihBowLB8kw64c03Su0U0hIY/B91fTCfLPCeBTlybu9brzp5+MIqE+FAl7yuZd4dY3dyDcunMBhZWW2EjE1eenCk0sGiVwZroR8aY9QojNAmVIGYHtkbTaNTMZTW8JBpkZrxHBMSSh+1AGQcEmlejedUqi4EqgjNxKfCO6M0/RDOAnJsG5QGsdRFmKuNq3aPq/IiNIEEVx/gMUZS4/tN90vs/yGaEXvoLNhd9OKvHA8KRHIuzDWNKFGHPIHkrO89oyccI/vohPN8p6ifLRl3CtciRL2Kkt9d+9/Z0svqT07aQP62RMnhAP8lnC0wphQ/9k1SbrOndfzgY8U6gSyIY2VmNGsiYKLJnp3yHxuOE420A1KR9Wj8QSHgUQtwYduc/K6bRTend6ydas3sG7igoJhQHATlmDXy4GgWB9HRBEacB708fNddKH77XO6hrnmuiB03jh8woKM2E0EhNuR0jqDlOJXqTanx19hKiMoBn+/V6OIyaQoDOk+XtE3TDMc82/ZUJJmu5jdvbP+aMS2zAD/0RWVeieENluRXXUTqOONYVNqc5XVgPLeHXdPPTRXmTls9u2/nsZwRkIwjXSQE3hjtQuPap0WxTsMeR8SDgxFTGKvr4xOIsaWfNsiIMDmXn9sjIYOlOdbs8oItadEi/3v3wTTjfDeHyi3wsvt3g2QxbUFMDaZzzKAH3Sv+150AN3Q4Oga8AKnSRvSaHKx7xfYmPzB1zjBEYjbH5XNM0qKn1wY65prTSBQYV5VHgGUWpNuAgOEAbYWyO03cMgWtvGgABOdgrRsBQP9qC3HmF5o2roclkLT7XTpoM3OXKAS+0Fre4WFBx+eSFevr4/3o0wF3bsRwQMxkOK5Z5aGYZTdX8nz+erMLqtd/Hf+mgG7OJk9aNPCq8bcFBfsRAcjkaaV9m2mtZ1dtY5V8ACHU4wqvALc2Q0sY+cda7GnaVIiHnqYSnPPy8xj2kgcShIRDmYJ+bTSBnaIc/q1HRaeb41W+0CLlRW0iIKFjBEbS5n0erbxyGdaVXOpNqNIQEn/9PcmyQQGDYogyKKZTLgLZ3cU77thbLogTJ1xc6sdEbM5x/J5e4JS/+ovLxOtMah+lCZ+gwJ6f4jmaFUlRuu2zN0s7Crt99bPwUlRHPX63t0CeuUjgagecVB3h+7mODrePprM5AKqgE11fd/PnrARfO6WcQGWRovzpURpMfrSo2nP+pYi9Lr3UIBUvu9QVE93M4V86p/0MrvDfkWqgsE6q62U27OyfkJg7QFFl24rp9yZTslF1CL8K8E+/FYUn573PfqmCXF/IVA/Zimzss7koTYRcdaicDhrOiOagXRW6TgGURfIq1uRIvJDbM6FnwF5YO0/dqv74ThZi5iBs4OnK2zuX7guOtvIi47Wgj2cMzCjMxqABOtG+Ht9oxonBPtarwIgNDhZltMkOSSmMN3pKCxvVVTTMHV0DpUuTsZMHlCSV+Q2p/dbMnMkk6SX7/ptz12oHSjj57QDurq9WtckVam32F6ZWyIm4qYyxx84Pug1nUutwRNryMORuAPQhciQ5GV32SaG19uyVvWpjGoFphmacuFIh/F9JC16+RZtvUAIQN5dg/EoC4yb4OWSRXc/est7OLU9E2MpPVoZazNWNLNgbroF2MyZgD2eQMgCKvnyR2nofCsfCvEYkM3UAXFwNdufHsDyUH9Y3WBEA/Q1d75jcsu5Gd4Ct3PuaVMPFIpNSxXhqCGVXUAU402UD8+sCDXFkfKMH1TQyATXnTz53fh2k3bllwtVP6hw4LEIqQgIYvW8cgSxZgqgVeRQoSkIPftFPDdl3GbzHiKbd97mu2dSM6grIW9/CoOdXkiwabpx3oTh2KXLJdb9xJgMgmfedJkh7RIznf/mlxXAtNwX/VYY9ICk64FIge4LnrTRxikTrZgVjHPWPLZuNV6JAPD4nzWZuqR6NL/Qf4cyhhvCQYrJ1hmSarNl1qRNy1ofGYUM6wPyapltgin04IC1X2RFO49/mSrIGWjWQi+esAzoKfnAEu/p6AfbFN4+rvU48vJoMrjCpafQzuwlNyqcjymsBKupQizL7DXA59bgk5JqFNzDe3Zp07jQrK4BsuaQChgLvaucMYYLy6MzR0HiQxxJewxEcNMGzPpQmWS5Qa15je6YDLMcTAXkIDDtHhRloesbG9TcoMON2o0CNiJ3fqj5/PSS3+upVBqtMXiLAOfJEIjzPrkTXm2ydWTWSyd4+zHKwIk0+r4A2p0HR4l+nyJMtnZ4up6UNWsuPFqCmSpuTYK5+R2dWk/A3WS26AddCjTdVk35MLK7VHMqQTMfXp7DqNuH6hi+X0Z5yHwHqZcIhGcnbUePa5mOQuu4hO/k5x3vG18BdhXFPbzze/5XMKsKeJqe3mb83l3YGbCy0Mmaynp5XwAg9PGVBgeKn37B9IyttBquTe75Gx5mLrMwGx658EIKMja+P5AYruClB0HdRnyesouk335wyz4NcSn/5++4A01KT20IWCmWiWNVu7JcDEjCT+aafZU9p6HO/Zjf7BIJYyxHdXlO4skt3UtjagnDfTO5oHIp++oAiEtDHI5A1fD0DoGqCBriq1hwEkMPjBKz01iwQAwY+ACyTJafSESrnQrBI/TniPYug4qFeJamg+c+MuwQSrWNvSrjdtrhttC7BjKW1L2q81FdDjYeL8KwReVijxUaL8zyfwjV1Bua+J5fm06E1YGR/bCrpohrU9FS1/sQW9DSGcwi6/DEd+OvbYYYE+rTX9PYRPssSpHxzPwPYAylN7HZ0YdCpo9477+F0UEHhBRjFRcIa+4ZB7o1cRmpJXls0yGFA5W062BX/blDXu4+BqVzhAcvnLP49KjZqFRFozGb5ZF3RxnKxoNWOa5lMWPfKz6G4N5dm76dxCOvUcy0UZBtJiY02VMbnpxBFhnIIL1UaL8+/EaSQRXpzwjDyfjx/3DFRwejruhQJkdybIs1mrOCAcZ0/RIm1j2L01NHmer2ZmVp35Si3JV2uBfYEIPSQE9lC80VUhtgcytDe8H58Cfk5VYTz4SXgi3ZmDKlNsZ4GX1O6gJhfBmfU0x5ikbjQ3Dtu7ZoQs63ZZ7QCKpyyIWFXP/M0gPZRCaA8Rd/BauSNqhahuJT8M10PozmZlAyGAFMzksJL4OKLv8oUBVo05ImN5IjO0MsHQSyO/dH4V4ImEWGSIbfxFyN/CgJV5hL3JG1KW7L/WJV23MmOY01DrpPCPVxkFOB5q2yoKFzaT3fveGjpSsTR+9m5+guk2h+ISNYJbuKyYrqV7za9VKxmlptDEhoh3xIm1ltuIf4sBD2AKGtgbZCX3hAuLkktoIrSDUshD4eB35cfL+8OyPIAjHuzfj17EmgJrV978eFebLXuImwU3dIO9XuIhruh1w4DLpVV1BgMlbPzGF0LNi55IG6nrBoApqw5Cfb8ZZy2Ap9gbJbEJCVpuuvAq2/L2sfh4tStQb0rnSPoJRKHR3eimvEhI5PN8NebObPghQjVfl+qNlYb9hF6lgURlN9C5GcuO3oemP+CpQyE/A72yetAg1Hb5w8TQFb4c4GKjv2+QTKhOi9Yd5ewu3PLvl/Wdw8UotYvASmuVDdKQqwPDphDSmIj5AzTc7qG7JLOAboe51NstpelP2iFrJiaiuxm2q5zix6EgVL08wj4rVirjZhFCe94yzGQCP454akbllBdaA9+fwxybzpgrxz83zltkQX3XpaW4MYMCsYgyyVm/IV8sBvv8bLuJh6L9GoxK+eDYg+HNhmN4iFbsesDXL2OIMfnfvX+Rsvqcu0EOtC6eyWPc70w8hpFkQoR7aM1cd3Di75UsiFOGaCJO2uj68wizXOk2L+6cd/dGCxFo+E2BfH9uD3t5IVuRRrC1bqkFSdtgkfkZciT06Zfv/+rhs9c9RwdOJ7zt16fac0JSq3d8oIqOTgU1ZRVB2CSEUcMUqq6kcuIuOk7yEKSj/1uhrIla0NkS2J8ofee44wPXuUJVeI81YZbKjaH25hJFm6ZVAyrq3cGFPB+p5hgP0z3RfrDoinQgCvv3+oJJjDW3jm7ZYpAYeSWrYakr9DnVcBsNoi4Eqp0dnADoRMY5TxSzCVidaxnx7MH0FHIKgDK85ebYTSbnCFAnOGBjtccJjNUciKZn2w9HTT6YazQBP94QlO2UHcQnetnmrmurpZco8of2yzlPNb/OJlYdVAhqPjgZOlCBdKHFDPD9R8Mc48MtKsv0paKHpgmPomyEAghxKmxCBC8JeMvOWeN1P8GsNCTUqrfthb9gHyloCu5aweSfmwoDSXc2nQhuYSwBDHk8FjAc+ABdc7al6tdqFm/DVkleMJh2CxGPPxHMGxcwOAL1L1K4PAUtsG6a7vYIVAmqjkBrLamHMH37vbHBrSa1TIun5n9gs1JAHzJg8N8nzdYckiAMCaVkaWZohbKJRXkCjZaMShJHsVGr08Rl7Wwfpmt8cWLXEihrEwlVNweNW7GKOV/QfwKaCwr2izoIXKti0yKhranuAp/8Jgflau+I/4bQDuSkobKse1GgUNpy3hBDVbSbWmrq7C62FhbvXZRanO2kMPkVMJWpsKYXSE54tW0zSd8kTPGXbjut5K5Ftf5flkQrEkSoa82FKdKfQ10WEXSvwAD/kBBxHcQOTVoIIy4bA3rtKQ+XFT09wPStVx82N88K+PkoUXJrr/awGO9u109HvPO0o61nf6GfHn95lm16f0Kf1jXevhRzOJ9clQ10B06fz60H4/ZR9IZ5cg/EvLp7SWz6PB1bE9KA8/Lrp/37KGKtlp965gO73k8QS5iIKckyehHrMaZ6AetSR6p9OrOWk6NuSBUg0lnnhcsSgdk2juFZd1Fm3tb4i47IBFpqFEoft2LmNMzNE06VEw7+AZnUXXqgF6abZePhZ79BA/fmJJfKEEkdDPSuscFsw3o9UJSbxeIdmwN+iKIKfbHEt9A+Z91QHstFrp/9GSDfKnoK+G3ddRmgb2SsTM6wPoexpPySw5byyYbxan1J44u7qbVozPsl/CrQxHHzv/nkPEvADgn4XnSfNsDnDhbOZA7bxWRU30sGdtxqbfJfJNyNBfFLujGhNuJQ4B9gk05hfE3vlmTGT/YljT1nREDGeLUTkkeqnkIcmNn2MAxghQ/4ovbv/ytgjRMnuMNCYU9clRSTxWsVXdti2ZJXjii1iBqnRbREzc9CNbkFnFUCeI3K1ImeHlK6bWkpv5HaQ3gXReYdq6qYxu8y5HAOYnHkQTdWwOcemo0fW+hD6TubEq9+m2VVuXu7+DYj8ToGerM97ldA4o/RwR2lzE8GMKdjpJBy1vIW6jOCe+3lKRmRR4hMtXUwSjDeA2XsNcg78o4c5ZrbtA7LtjBBi3RkPO428LSY2V3B/vrH4APX4EQW1biZJbEMf6UsNsOhlxXryusvr924df7ZufiX55waqcnXaqA/vEyMHPPbMDtkD7DOb1T6xmO01kJZ7Az+yzNpm7RYpMiCMibYtLAi7lpa/uE08a3XBnyAErq6+oJ91AOfk+PeiUakg67awJJJ5AfouxY+VMvrv2gQnrB6QDdfDw7g2b5Bkct5+z5ttCT4g5xzQI0AKcDBJM6HZeffHJUfOsPi6o8y+LS2mzjkBf3BAkmo4Fo/8iTOseRd6l7xK0rxR9g/RbJkpyNAWoXWcEJOqv+/ModX199vBY8AEoHGRQ09C6zQD3wE1AX7eDjF8JSYVHOh6eZIvQppyyXg3GZFZ8HpY1ibzL7WsE1bUN+fTXmQ8kklGo/yQQYNqw9nquOlBgMTAt4Bh3oRdRqC7ESIlrxWuMZrb7NlGRsXUoNpnLU4VzBHeagGX1GwTFwHn/IFqigTqpJ+OwXTLj4yqilxEQLRClD0bImDt0cY/jGbIQnCQ8tv141vNzQONgiQM+byNXENMVJQ1Ow6LsHQy/hSunb5GoGReV8b9p6tIhWOx1EsZPSUPypskY5tIK1O2havP9jGomJlJhgsgrlMOZgWA1P+4DP3wzKlk4UicTV1oqM/VlhH4kDaF9PuNQI07fe6MUzhbdTreNc95RvxVYqvd4PdqKrAUEkYDxKzpNtTqEA8qsAAOMTwVy/jAMiYJcea14Fix08CflC7N+2UI+0FI8Z55T00s7RuFEk1B1u893w5S0I78IzyV9WoS16uKQR6DI3Ze5NOZF6m+rMLY8b9V2WZ2eTaQF4xDYPkwt9RXiSLJegxC9nwF3B/I1nvO/H0hNmtPgN7j2Gz9dkDEQ/r/UXkEtaTrGCKVX8BrYUyyxQb3AGiYSlPGFtJm+yJDiVsE259ibJ7meyd2wUhpeJxyyPCH3DmKZMW0PIDjG8hOb0VqEo8x0WkhRbkgAxX7NWylztPZDQQ6wjN3itedGUI1X8UkMEsJUEWUx2zXKL0rcz/gbC8tIUO6aju+//zoqLFHu9aHLWlPNLglhWue+2kUsYDdh735h4pw3np9jCKwqv3ytXCBrAgZ1uLVdHASWBeuMscvDcfOPipAfjxno/0FLRd/OS4+lURI0wycgV/JkFpudZqaUdaQ3EYdK8DHnsEWEiL2cSdg+Z9k4V/dp+fOUaiwKMA5WLtj6PaIvb+5qcY6WTvnHO9Ib3ayDoVDRvh+IgjQGJSQPiiO0d065MpW6vKUCO6K2z6UPSKOTSi8FQmM5EiZYwv8eb6UDJ2HMsBmsd3HuYq1swKA3xbCemebBYucEmgN9u1WxMBMVWOtVkpa/7OlzBeOTWReDLxE/zzsS94RlLVk57OpWNcFbKscmbOIG7uRHtqOSonUaAv0xTykWJoLl3Tk46E1BKHoYZNCU4z4DonSCyM42lBNEqlc6V6HeP7dljLFAPFoosdGt2q4wOe3+uv3l83gk+lw7q//pvQpeoaDSb2Ag4zF/Hp2MzLEQ3ODI1f9eGDDLWcTOhyD+fGCXDif4bwOgKSvxlxg1Fgo8xTZOX+giWWjF2ihHwbwBvoR+1hakXtegZzZyIXygOTZnunAoH3UGvD/cTIWc/kpk/6oWV4lfZjdk2+Tg6ixjuhlWWwWbolQfID1BnhyVLz2/8tnVX1KGdVS02v/OyEJ7iuJl9P02UvbIjIzpMSy4QACIGJVyL+1RGfEgfA7gT+u/GmooBfni/T28tlKB9Secq+9h3owYqcGv4JLjKez9U8LtkdVcdxwbp9Qlqpd99pwpCLaz4DDnC7b2MM9TZM3sZ737trq6H4mn2xcUmYuTna2tTyyUUSuTJ4WO2JYJ/icXInUZ5oahE95vTn/JI2n1UmAUJ6lRk5ys3uwPTtf/LNOu5D0W2x4gL1SqFx+iwh79fZ2H/YZu7zzKFmA5FC1x5aeENHOHcNRenG7SmF+DRvxNYrJyEK6VcYHUpozN9xlEzCqHTbpn+t0gYtzCCyYgx3DbqqvbkO7T0bJ4HViFvFsCXMJsxRHHYwK4hhL4Z98FPfgQF8zgHgh/wKi8as6mzphOkNgJh4J7bsZAReXlMLeSY6an3UjFCr7OGnEz66m0JD1GcTNAloOfVxpMOgrdbMwKQeR2/udP0Qy4/3yzwvvHVQ/2WVqCu3FN95aceoCeGq3v2Ktny+hE7WOd76btR9Q8Yigb7suF77S+nqoT8NqSUejIiDiMqQW73hM4Gwl329mPELVM0T1LwG+VlcjQHeSAhb7nhRZ067A1JqtYW8zFOg0XP2Z8L2hOdYuEsjwSDwphil5WnLOWazbnmrepL9acv0KPsSMzr78w+ZclQm7aQ6/mB4UKb8bGDBRMy04ntY1H0xpBceOcoYzcR53trtuHxIUcJIeuKZm2cd2npXxW35TK+5zkCJeg2I4ycJR82iXIHUSmw+SgWjEXS646mgZ2oXhAZsWJT42OgRm1ettrJyCz4XVgbfg5eFF4HP9FHH5bbbflXNn1vZkKIZ/anxSEzelCaKprqT7pPi73Hl+gJvnWFB6XvvmKXkqT1SzC3T0jabqsDPiAce+MS0tjbzdm6Fq1uIPahoQFwlSZaFSyyGuRMM6lUefHyMUsBT7shgrcyn+R6WrpEjHmRluPrAN67vU6Cv6Yehh4c+fP+GjU2C6P9+LtxoBZvKpTRL6iPl4aEyLgtJ+7o2Vdq26QFlbOf2W2jMjXRmGzW2dRcxnTh2giZkEWfMHcRRUFH6tPJ7qzYOOFjmBMPpLOgtbzRkRwQDbfnlwkX31uEmhL+feFoAUeD304bzCfazsT4iscWlrPqkwS59wtCWLlBwYwUj3rUkOP9s/XJwl+SRG43ZUUc1iLzAn183O+g90MpgqJUggJrXuKcjJ/pgrhITI/b2ejMuwhyzrSEvkRGcMnBBEl9LJsytmUqjn3WKZEO1g8RrO7lUgaczf30Y50CmTAyNvcsgC7sA5CYKBE2GbfR6QRB2bI+4FdKUZxnXZpblq9zKp+STwujLTOVssvV6JcQcIalsfjg95z13OfKT0epY2Q7AYNSjZkv0+50R9HdI4SuA1Kf/lOHY7Ccffz0uXnH+G/IZ0brvzo0MOHDKyhH0gTlHJFRldj4meXWo8cT2Z4HjD9eyiIsEWzh2AFrcuKF4AQCCefJ5ZjGbVLLv3FH7S8hMjsx1B4s8ZpGnp0Sy7Odm/MEb9IRv5TKOAgi+ExELMZFM/1g6qpMV+8aFAUlU5YL5JpMIAbPDFMpbG4PQJlnm0+DyEmzXheAmk3IQDDFpBBD+cc9GxKq8aArxz/TCJKS3go4TCPJkSYUYyjO+ofdhWJ+seItv3+04ImW0ei/XMIDOLFR1YPo7187NHXivT0Lc065gujWF+sVUNlQW2rShrdwhOWPJrHrIwsCJ+o457M9N2WG8DZeJp77aJAlDGvWKn8cAatBblM//nEPD/8OAf/0Gakv5C0aJYTEuOWszy2IU680ulATmeNtrG0ayNkmFum3iJ59z9VpTEFf0znNVqYExtxtMHdFJcou4Tz+p1vZpsi7Ekc91BZbKOYh7s/eIffN1eykZKior6txEYJElFByDI6CYoSh5FhjyvONlP7+GynZD2rdEmAQZe/sTl1Xd6+oMzKP61CJmakMRGORa2iKMRpu6p29IZGyitJdzRWhr9gkPKOtx5L5dtjwRhnJNZtmNSkkIiFdxFO3l2UR/FS42C29Jo8az4sGAiM5kBQJd2vpT/xNSqeIdHJT9KtHqb2Gwu+3Agd6ka54oRx7nH9QPa2hFUzewgOLvQm689H9O8tWf5VEtrlbmut2+cuQkBU0dAgvs8Dptf0A84TQ76gd6uPI1pC+bLj82ASW3pXB1LpOpcURtURyFBPvc4Ms1H/HQ6cJVU5LGPdumCPXttiLtF86FIfpJ5IYai5Vl82ntvjxkCbvkYPCF3+HqY27kzR6jggVq7Por73QcJPyayMq7t2QnyBvUfpd2TKwYZFfMVUBK0UM886i1/a27porz0EulEQnN8bGtk3ExGPxDAoCAqaBYH3966fjTyw3sdsThSxfF53ik1SlbF+C11o5uGZKF1V6Q2iPQ0lPUY9XCro8852OeUJnQ+DDg2WiJC90X+a0ZSZo6X+qKl/JJ3qe072GR4FXp1gVv7BNdqRu8wtv9qBLdsKFjKZKRez2qerqkBkwJrSiM0ZQGiWDfKyub5aQnEe8pcj6Yq2PiUuQweoazVABfaKdmHfUQNibOf3FxWKDzP8Vy8tBU7vBatDRwdf3jMU1nOfLScU5vcSkRvZItqQNiqfUxyMykq1hAkbBTbObNizUhz3uPgSneaB8ypssCABSSGKjduIk4OUbHX4Yx4eVsmLZuCvnBrZAv1ZBWfpxNEQHwN0eVjmbwu0Wzp+5u4Jku+LaneOwP56rLuPitwGvoArmM+/oPggFF5Wj822N0LLkDhEV6QSvjfT945Ydp5ooVgVGlzuD4BfVASgGfl4LilDA5+WAlE5Krn/Ufncrz3RmP9HWfunxL80IGtmqkzv5stH1JEIRxCBVUvJ3hi6u8wusYlwNafFCbAYQUGSt337jDRSx9aX4ERCUpP89V2ctFFc2uzSag4HjcoJYsHixA/BgJTLKJ46RgBVUr3cVlQwUSVRrOClAT6zyumjsI0DHRygIBDXL/URX5VI7NeBcSFdyaCuo6wfijNOkGAEeL9F4nF0CC6nf+Qj/woL8hDBRshd04eDKrLSR+rsDorpaICAnJTO0thiopu2c5h0MBaMF9BIZKGXTT2wPRkT0ITsJDQcKJH7j0i6rvFcjph/u8uedFcLJLRbKl6IpD4zuexm/eqcadnFbfBaW/Ock+tII+6TfCeLMq9vAoQnsKiulAzb9Mmz/6nmVp1RkRdnjwq1/Jqb8BynQGyCG4DOYl/pxEXgbOY7DGuz+yH1BWLtu1p2F27vmLN2Ks11HV9o4Fn58pP2dCHATCU5rSLl/dUn9iZw/I+E5U6cFRjFM2JXDLySF6H5CaKXG6sgtdjPvkyMH7H7P1FG0KHB8E52SVPnfM+cECyAPhNJokz/h6pF5xeunEJPktSouiLVEuflnB20z4YfR0WnTg/84CxPvYyhUO356Q6HpoFrySkcc3HVxwqkZKcI9UlEwzW7GCYQ0+bRLQXADD30OZjFHlHXd2CJcDJ3SyMXZWDW94Uj3YgzmJpCy+k4Ssp/OCSeKGkQ6heP6KDwct/Dm+RId8Tp3Szw0ky4tC7BSfaBtylVv+IECJtRpHixzztTeAbefNMoM07rq1KSaWsJjnfaK4CZtDHLbPmyYHNswJruEUkiKjf0r9r2+275TjHaNkLsHC5C/j4/lfeauOokQcu5K+l7mFhbnTtV+/ZkmR/AF7SH+TjQthq/kVWTnTyiC494iCdW1+lL1BybDR8r6LGWEdQdCJEICO6z3KS42PtTxvwcboyHrLdNOJgEDcUv3ti/VOLj+qy3Jo+Vg6QjZrIA77iqHv3vEEmiIz4nR9Z+Q3x+6iFgiCdEoYhVPDt+492EAGS54bm0CJY1B/mujX3T4KawzyEGUugWE4JH5hsLrIMnJops/jSyjgeTr/ETlAw61dGqOsSw5VGDVfo0OCgZBkxXGDeCm/fzJnXvKlXkREj9E5NGBolxdXqKC+muiLnzlXeqFVsE4kHWk7uDMfhHEoCD8B5CyXdmWyKJvZiiEt7uy48g9QvwPZhMZxaJ+F/e+tZdxsMdVWeFqXN4="/>
  <p:tag name="MEKKO" val="MekkoChar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fsmmdE1YEOlLLZmDOLpPCa2+Q9Woo+WrhNC1IhTR908/sGN9beiBJx7ZYeaOCr9JPN1QZnZ+zJIZLVo3YSvf/FmV344RGToyWSJsRGa4IZEuvTUud7Fmsv6Lr/hXXKcl0Bg3XPeKjmXnJWd2uM22cPEKvFEEKP/P1LZvCfrol3pKZ4/B7BbgnehyKUIUXQ5WooAWefQCScSWRGCckipcFRsOrn+vK8MK86PFchAsRLxlz0USbc9aUXaZBP98nj5Z+5FPELKLZ7FwZ8XQhplXej12S0d+NQSbPbeVh7WhIusFZA1KuI6BMffHuYA1tcgRu9TnrenXoGtOEaMZyHS/Z9iG4+hU27CyLzCm00JIN2MBQrBrv0eHizMHhKSdlBB9bFKye9KPfYl03ZJwakxEo0c8UkT1dAy46UFU/BxcHWsM/nZDgRUZD0OPFlzYSmH0rzpETLgHgGCN5PuPPUuSrPRQy0VKC/P9Fm6a/yq8TNYtZsxKwRh+RJsGvm2qm+ICeYJG8VN3ltH0QveS1aFwk94vpkgmETqTA/Oi8CC9qIIeAJ6P5lDEDPdVOFowM2Xrpf/3NdkC1fpdErvxzR6I+0mKuVTBVwDF/djAQZH87e0b+E2bpFuIGeHrHvStNM/ecrq78gzZJ0pl7FnIMb4vtCR/VsdoIyjROv/90CLyfcFpyLSdqRHN2iY2i68stAHPXDGlhJnxSXKOmDuyoElO1AbXqWVLM9ekkhKTe7iER93v8uvw4CMIKm4EbkzcNgmJSKadKLkNhaSXu2Y2ZC0W33EJEY0kx9GiFpihM0hrFDZOLJaQio4T6gkEsFfGmroFxFtVCVM9rDYboTw6jAxi2SkFfG6mkP4nyBWJYqVD8YPWH7wVV63CrRGjbxTYhON5P5blxYKyCQrKA3JZDGsDEtVGGwy05gvp4c9wFph+p6/x+nLFAVn+91txTmrNedqXyRufVVCSn7XVDmuP7el+LLwyV+GNt5NCC9+khaypHThRUdzzbgRdD2yFhd4cwGHOrfNbxnEMVy4mnSXQHB8k/GS2C1wYJL88xLaKxiCd4vQ9feQRbT+oU+sx+sTZmnM1DSX9RNluWtrrPext+OLLoEOGCVbjbz4T9rSgd7EflQWypbi8wgAi1zl0AB2gzKqTQg4faZCkwf1Vk0A79VgHZoXrNNeJXXf/KKUVWt4QnEffdi4zTaCrsLjksO8sry0FE/lJwhyC9AXiQkeRSsNlQmPQ6R74uZmIPI2GMiB4WOQh3d4YK0UJCdzU7UPN6d8zPcLnf0ctTZX+ANELjnBUIy2oPrp+OUyIxhksTWLLYFRwh48DZb6prJ35HL/hSvSVwMAGRpr5D/VchP8SMsvq99ZfFEsulLcG5eudXhQbIdAwtX6S24WauVxwAP9CFBHBynOv8uCDdmGs+SjG9DqEPOvWPP9Bjuwj2TtiBQOsRrPfTO9SxKuRoB2/dy6a7aAgqpoR+uJPdbA4zpObk+mMLi5Jbx2lvErw40nk2p+DFn8dSVkYCsDrPak7DcQVskIk6FChuVzzZ7NEPYXWtD8Urvxs2ngb6g3aPzTTwvAtX5lvmwZEKoqDvC4Ha3iULqcVJ7lJ2XDlwZOo2jPNqHDRVsAdg6Lt8WDj412WmZPNhji3W+OaIfJ+cTptk+DUAYYo0sniX5jlWvg1v2+FN9y+YXhbOhfTRT4EagViQDWUaHUaEVgwBNLKC1XZrX642sLx1xp2Cx08L63kvh5JxLLPjAlqC7zJdhg+b0uZ2aX8EfeQLhpNhzIpmAjJySu1tTRHENbJaWngaywxwAn8/+xfPqrR+aCj0IlfNjRZ85N5QM55bZzrRI6ndblN9BdkfmiNGH5mr8sZFdOYxxUZuyZKmioEFDzBbk0a1j0mPFCUzuiEHfJYzmZ4c5WK4K0mmNz5ykcLREpmzlsBTuJKjCYBkg7K9xN6D/uSxfo4IkAs35vjXl0k0EkvWI5+X990sm8qh8E7DAPF0qO/DQ2/JJFxd15xQw7mBNjDHeuLK3AAg4h8FYWcI1MuI/KIiNFe2x1j8ka7co0zfetwkGturjVKS0ebqR18facV7S1OWN+Zeq2SAY0oIVWcRH7jjq+U0TY6uha7mlNVLFL+cDNEsz76WNFnH8OZIa0U/YiRlRRoVhgzDUbpJPuS1dhzgINz67+UW9SpgGy2IIKk6dihoqyn7bsF0OwmQdbHWEhAl+IJ6xI1EFsx6IFrtQxg+CVkxazPOgUcIm/wIjGyi9qRt6FRL43kzrDhxA1ovUBX9NohnQhB+5gCAGzRbaoi7VWU+EZH9QDU4v4NVRAh+aKKfVnSes5IXfo6afMrsm3XeIboldzvE7PEBV3THYFFqy+54bpq/dqVHpNKQMEr49dKGSSfTseQsjR4FGr4KlXgJScQSvuOV8wtIMfomAauewuQGzeqTlxpAD5p+gTHmN2DsVwlVnQXU7YcFYzPoZPOpmQSzswyG0OVDn++9jtcdODotmuo+cM/AdndOpLyUOGRUTiIrCiBk0sguOKAYZWmVeIOuTjcfuxDexNYR1k5TMLLiQgecRYvsSpCvkLd2ajPef5jyBu02rUL6dDAh1U9tvTye1ONL58GSkTp2RyVZPivHNPi3xgod0Q4N6145kIoVz+tnXWyaHX/JzaEXoHF/wFUZg67dBQcbET99LhqHUt6FfGInRAvESjrysyPuartwHOuHJdVzDO69oYIFrzsP2arpbCnyHf+pB3LPQXwSzlwiq6y0uS8AtUer8RP0QcU4qrCA+XmktheBNN/oCaJTdw3XNYACRUWjQn78wREweSzSKcgmsrQevrNJatOlVCIlUXyJgkFUfPlWthKyNzQ9AB08kP+XLqP/iiGV3ktXfEIgOQ7IrPq2GYaKTlSCKTpGclHVAP8jPjn6TApGpRX9fP82n4HUo0rutP2Z9nwI3jWUKTG5OSvW6bdX+AG2I8agziqJP6mVl2rR6bkCW5av4yaNBOod96PeSEJgla/i5Eb9kIfim7WVgvmwOro+hSn+OeBun6B54gSQF3DGkaynzEEaDzVXvbdDeiuw1c+s2AFBh0tJ64fhEIQ1/FhWR61PmBE9uhzIUDcnH8WR8DXWqVADCySfAILYRaw4laB51I4F7UsPOKLXmeAGYpoivwWbgkWfa6hAI6QB5htn0hbgD6uOASLQqjy9MVG/Vv3f6jeeT82pAYWvvnidGPnVkFaN6CqyF5Y/B65xfoIsfsRjeRhUNrSKRdDOylyKtVY1a3wEa+WMWlZvnKotLJ8XTc4Op2JqzgYSec874QSfnKZEJ7HiZy/ttcykboGb1/q9zggCKLNyhfgFISQRvylBgbwx9O+7Vuurj/2+PSZl9H7muh7Fb5mLwXWs1fnrcYvWf33EyT4MFRmfAXKbY+riNyn0CFZxOcTVc+HN0SHTJaOwONysIOS2i/d9US+sXacZ8LZo6LV8MeUVBbZvC5eLuQ36mV1dFfZ/uCcSwMFKwDVQle8/5ltHoDgs5DC4JEjmL/uBhI0/p0p9UCKgDDMSGZFufDgOFLM8vquf7J3//Rmp4QNGTF/ZOU6rBh9c/4zO/luSlWqvcI7AFuoyCrGoLpuZgdvMXlcxSr4T8SsGl1nVX7N4bCQM9IlV6yrc/jhpgcUnD4JEk7tBi2TGHoe5+Y+ZRLwQLecb9BBTSye+fxh0AicxdgNRsrR+DqkW+m7xkWp5CjmRp2hzezjxwsffuyZfC7BfNcPBNbrJTccCUOGwHqvjEH9cTlr26wKDlixFtcKHGnxKTjgf81lSjt5HLiLL6aV6tHQm1nMV0Cy7D0YSvH4gs8Is2McbtqY7ObXMcAVVZtv7eKUV95VSEXKv8yL9/V0kwnX1Zb08tKed+hc+NWWAHUSRlD2sR6DuqYNSpKWZdsJO4YD4SBJMm9jSk563YWDLKbDlDo0pWxPDt/G85ye1xt3f32Ah6W8xkrJWDQZIm69LslSvc8imAOCzETP19d45YiReZzvsvrVtSI4BlY1W3mYhAhqvdBpx5crE6RqKP8fdIdvLjRNplKqeDRTjhkWFkku2c/UYdmt0q6DCKfHLfJhaxbHIEdiiQ303/aIAIM3aFFg9+jQ7s+iJzpq3RLfsPaktWgpC1uyfDp2urZR6nx3xW7IqcXIpADYlp/UhhuiN5jOWN2d5KmBz1SrhEf/sfijN41QoACbGnJhVjVc992+TnYm2Fdg5KwN4+rAVsClzKp40JhVLstW/fBAHZLVBB7KpEn4O2w3pXAm9HOxPCE80WhV0xgsYTwyw1zeAhiXNBkiD1TQawhtjZSBywuhJYnO/fIT8qQ+29XvN5527jBzHE8McUBm5aYacwublsncKPeUMDTlpFEs8ZqIn5H7LCY55OuimqjGMedP3180PwtCwe5irh0MiNDOSCOHm8ybkIY1GDzoGrEHv7TVsXyObNN7ehmidqXA3ZFWMLB5EzyNUt166B9Yj5qxw3pMzIDWLSMOAkn4cFY3rGb65XWCkF/LsMuWlJcrFF9W9g941zxDe7YcUQ4KGkKHWaN1SmCGl1w4LUbVdwhXu7IpxCHbQd7KCauWpPFFH5Oq4g3rIG7rVZuvWRG/9jTMvn2KJbRg7LLGCAuDYXU+n1nJ2No+/XU3psnFisP67Jbg/31JpNIQxGxVVGDCFLQ3TN1yliX7dcR7idaIhHLXeOXc13mtUOBUNPHW83SodoNmoFK9EUvLZu58Dy8r+k7TlXxGRmXzMnIPV29xw7l1wKDKjxD4hZ6pwptp0qy5NapOYft+pg3S0P8HrC9F9Hy8tnEsabTxxFqC4lPQvI3v2pC6NW25+qmeerKP90iyXPX4F89RfWXQ7QPbfPzNytKHQV7pkPpP/3RrlQ/9sMkX48n8Oil/LrsQ5Da11Sxt4HGMUelkAYk4ZsTiYUiKbwphYomqpKuZwJwDaczeRL+GdTV1INVeRWTCS8rWaW1+NGE6Tg3v7qdLMLI6Elh/u8HQhv9j+8g9060+3zZkUJvZMGq3dMPr4B6PSr5EdRw0e5qp+sHnsrVed1SGN53Pfcun3MNtsrgL5MRduQX6uRTlFyFe4bqndCEIafDs1uu3+VPSyCx7V2U7fL59K5H9jXAdcS7pi2Csgvg0s5ErW5Zd/2jcbsjRIiMps4tCkE7BD5h5g85rwDlWSyqLOZEv/qay3rffEglAAt0ZI/X2a5lRjcajLw15kE6Q+B2KCqH8y0j8OspDryBvXyKSDAyHTPIGxi3CucqCR19ykuATtE73bAryDKKzTkd8euEzCyEdYkhVBJwe1UmXX7kybXZr5FMFZK6GNBPiv/VeUv0GnqTiAcWabGYagSayq4x7Wap+N2lXuGJd0c322/dilwLQtxuDN9vGyoa8TmiNrQNdgwRd7GIkgj5Jr9aFYACbofng1Z3zBJoau/SI/HCSllgFm70PPKYNiOyfY6UrF7p8BUdhdDZ46X1OEC5nFekZrTgBP2TjShF6InH+DgJjtHqeAo0ArKxMSIknVIIOu6S5UBWtLYfI8rXOHAOfubqfnqz8dbuaP9FSQBgpUokBupQFd/U29A7tUR6JVLymk0EykzOSwjQmz2a8cDAI4kB2LbmaaRBxnlglMfRepFhwL2esrBYy81bk5s0IMBQVBh0nPzBuydzOywk+ihsQ/pPj3gfsJLum0R3vbZC8h0L/qz6/VqI8pXLB9kb/2BhbnW7Mr5cUUVWk2nQoaeRQgMUwdgHhKWhpm+5kFwhxPStP8yJ/E7X1G+AnbvXwGYfn5y+d1zJ5Agtks4LateO+uNXlLHyxrfannJriGNlO7ufElreFFeRagJnGng0I5mkdhV+3tkq9OnLmavc0F0EpxtDis7V1qD6Bhj5i9t3j1HdIAHnwXaJE5yiBzyBQCKYlUKb7rvtaCic2Seh9iBHXg7QwcMEsCQ35GhzDp2S6QKOvZ3e8Q36oquHpbqVviLHyH4XjEGDWCxuuL8l5Af7Mfx7z6Qtt5eOIARerNxivxrtoltLWjyvSqg0IWEUcxMtDH9HjQBxmfQfpB3bCJbOXAGydWWVS1/xWoJrvACJ2yYUzQw11TlguEE7kAgIv4dHjWjCjaoj75P+gR+xynh0KDxtup6QOOGAK7cJ9Gx31H3ZSdD6FLtXvpR0/BpqNgPF0eAf9qNCDBwT2KgLMugJY17J6TzW8OA6QTCBxXtVg4lQvn93ilo8SAM602ZseDCSAvgZXjjI9FRKSjaDeGQfPVXTuZj2ovmhofzwyZuHgerGFslc8vaz9xckRS/DvNAYqkXY2oDgYPdmjx8KxdgFClrokLUF24DRFTZ/yoJ3W6c9ixaI5yrkBUr4giLBFWjhNrNOuwctiBgdgXfH2fMFhq5eaDBfXafVo1YQd9KINYo/7F5XGsa5CkTXgB107Rq+IPvYS1VTcX16jRP+ToXVZxlKt+WX8s06bKf8iVRJv+JrenC2mohxY7PTifYoBRMM6QG9azOLVkoft71mmkcw/BHgMNBteLT7GthqXxcmTf78n9gXwe0TfEAVPZCX9S4eGtcJxuUzT7o4s3cggtVd/jNIfHC2KQIGBCW/apknTsbuoDE/k3yc8kIuJu4xwZGIDQbcVcMAfzESex6Dc8yNR8lLxIHGVZoJdFzVT1OuMkVleISzwPgPI8oOwX3vO/gMJXywe9fiafV69gAd2KAthTLZxQ8jsZlDDQDDdGF6PsiMyQjN0UzGZi4D6QIEgraporHRhblng5T/k0kUnG2+M/bAasBjMC79xVXZpqEA1f+ICN8rNr/uCpkpIb4xO2ZzRRmOr09XVu5cvu8wMN7K402oz43rqNqqfOgypWU+R+KifCHu7ftA/aFVZCio8IaMsxiye2UmbKMFlLBM8RifrF2oECIEe/mkjFOEh5ofbM9Cja9ir/ApTv+PbBq07cmrFaQQmCHVpSijtr/7BQbGt9VMiwDdfigPsoxdEdrfMwCtYeiN4TBxgrd4So92LxdVGkUJEDGJxiGaKKehxD4Bz564cnoIS6pL2FjcxZ2rIB/HXquEhxj2fILLzTL0hduypYYxYZIWPd4BA3je0YOFdd9NGfSd0sohg1ZM1GjbIGH1qhwIzKl9SRC0bJhKSC436KVcjzdlQkvSOchk43EWIgVorCTp1z5UrLaXGc0EZ8yCpRes/X7ybkOUqe+w2bJEy2Ebw5GmGuDeukItr7L5DORBooHb08DgRXEoUR8nGT9RzZmhMeVUQ8c/L5ukg6uwHVPSmlgEsE+b29LmF+B2dV/l2tH9cghvnavle6vfzhxlJklccwwOp6QNPgbSJt7cpMUqKGkB0x/9fnYVdTd5zJ4slxrjf24y8O/94fAUFM/xDDlF/QXJ/Ssjh29Dv/UtN1WGWnWCbiUX74mxbm6AvcgoXrdUdLY490Eo1uPLZrcSi9CzJXt4onumx/fTKFr+cKPM0g4vYuV9YACMJmLZQ51fy0Kft6En07OHTM3M0XctFc4IPM8wceMFojPyBbrcv0xlh9yJOv928Gg9cMOw5p/nEXHPPdn5D9/h/TpCt0qvnSvzeBfu9Ld17zKOorJEL75gP0VxwBbC81wvB2EGWPQ1gtK9KOO+oZ+GccpbXHkDceuYjo3TrS7Py2rBYWLF9ksqgnY8gALRB2HG4/PXoHE6hMYKDMK10K64m4o13tngV5V5W6z15Dr96colHdTSxCV9LiHbYhWNJg4v5IIfY/ZooYBgLd6X0bhkmundwGAX7spgnCgV3CDvJ0htC9bxrxYEM2vXc9uVD/U5U3nZxtaokCp7y/T/h1geH1q7ZeG1OfczwcLPUuA1BrMJvreCu8hhAQ3UQt8eZvVwymJrJFmpTfOr2DTiJG2QRve8BF/p0Rg7EvJCNtjH2JItD6ZivXFbTY/ZTOv7GcSxTHKn8qdOLGpwaLnvFwcM2ehwSTZKPZp6/S9ED8GRUAJCAmrVvmO+2+1csYJ2jcSE72ILOt8tsKv2R/28q9Ay70ut8O1C8CYtiLk2kOeb50oETisqanVMO7nGjbRRZVgF2MOAUKxvbyN7CGcmuOiPV+SIeCIfGxpJKn/EpmT8OlMfQ5WsB68a/TIMGbh9Mfpn1msRWKlkIJ3IxufCoR5WtZgXSUgGSoWwtXXdjYEjYzNhX9Azp9oJ7KpAV8TC2oxKTFW28ykUyJ2D6uBGlUhTCTvTgY0IiG6Gte5j5q41fO8VA3YWkYuTiZULcNKF17F5xHc8uh+tBGk8RrYGVr2n8z4Oe3UqNdN4uv6qHZ13RD3XuKeItKlXmO7nlqHTcRrUzfdeAAoNuipeYsbXIFWyw6icgzPhtGik3FfDXiNWZFHWPV4TsyJ2NDYbFZzT93oiJsy3LViMFMlax5n/Mv9D1ToxL9IwbkCO7H0Uc1X7NDJ5NislEyKu5FUqPhYIRSMQJ6YsAgGvBVWyp6k+RZGr2SOnhQvnK+0hcvJnTP+SDdzEa0er/5ENnx8+rVZnGRXjLXXbBJqy2eE0vxaSpCy+A9mpCSpEJUr01L0A353pO0T8h1JsDaGNILxQZHOWUdbsa+qe0MH0owUXIOd2E3uF3YwUCV2U3skKin4nQQycwDelmuXNYMTkSxa+07n4uqqao4FlM5HtLnO5ppj6/i9NcdQHuqLIUoj6eIUWvH/KFigNSJ4WZzJOckdtVnT1Mr21j7rmFNsguBvzqCRcZGre+Qj02d2Y14grvtKVH5APYFxi1mMH9yBP6QpSK7oApnizEtT7BT5L3nyI9eoIZ2aXFVi/3OpaTLE0+xG4eTjRT6FeCM0Li2oznpffmsPZpsXhy8cZybQx/rnT9SA9/Pb9qVT/w/EHlfJYled1/gzHZIV/2ByCaJg1r0eHD2fMTUCDOkZKzbbKeor0sOgSP69vA7tH3SI4Z78ZBm/T7bg56Lbt7ZuSPZl56jbw6zW+lu4ybXjcmp/vkWQ0LF+l6Z5C1BLZuXc1bxAFyXYLnkY8DnJ3cxly4sr9+qw+uDn7Yi96N9urdeo/W9ccJMz+KRFJwkWOK1q+vSfjymOjprGe0W+DKuubrEyfH68sUu05VLz9NP7FEM1SuMnYUD8RjCbEAlUXzFwkxw2HQP3FFIcf43gBUzixouuMOOkcXv2RrZfNHp2zhN1O2d3zqxkCFcYmS0HqxaXFoBHs7U1Qe0wF2Y7y+jkXS4lnNp2pssap3u/XALFO3+fGYdDEe/VGfT1fw8kBbEz+3Wi/Z/K5i18kODLBu8u1/LQ8Xe27Gxw2zwc0paU6ti2iig9JdRl+6Au81jUl1H+k/Ws6QoLF0CDwnaIoBt/HCtNe8tpUmXT7bKYrevqSSjGcAaWVvBr3giKlnHpHTT4yLfCgV4YOT5nNRbb44AJZstpQr1y1fAH4OODF7Mw5rVC0A24OEyXK8tnGmf89uJwM9TAH4y2AEz0CfCMlNNo9YK3ZmSeUidD79pgpebJxpBJ6SRDxemjG54WAeNnWIiFoxXpdsKM7vHvEhJu7YBKbyBwsg/PH6OoiOzPBPPGDRtoLpQG8IFxb3n4WeIqF5BGRdB5juApln3/TWUhqIV5JDCvhQertfqah1U5GvSG2zHPVAPxsqzle/kJubVrOWUe1AHxKv3DTJShbo1RSLFuZN7r3khXdGzqyOxQaXhrxD9byfYVTjNDIjKh4HVCRZm70LnJZjEimh8U34VYP0cdJPu8ZpzB40vcwoGiUDZyBYpeFEchzSVLtjnSKzJG+x1WnxxAcj3N1F7gPBZ/nejmjbvL0RDU7X70nXBP+SaLFB8lqeOkt70UvC6hc15nSzHFT4ZWL2pmnnw/eG81Vz16NtQOLjUK+bKFdBrlk2QouQ5f9/uLoYflDdnPlQbhkuXD6NxpwmGCaTFLgC6ZxKfgbmbYvJUpmjlFGwOLvB2NpXf0THoMiG+xd280pXLAb9O0dZ7jVnIDxuGH75cik7IGReArqoi/r2TGNgswDiOSXfXKjcyYO8sJpQ/ea3GXzx246IGu8L16avQc+BNqlmvxc/QQ/ZFkPJv5twObP+yaQIqYbPRn1Xk3RI3qc4I6mEUO/nh4qirZ6KaIP5CrJlT/oZoRAxFgLuRdUhq4ZEjFSsfp0C8FsE83tC/vsa8vWTqod9NW1xFWjT6W/uol/SvWJSeS0/D7NZ5AkSGbSIKEtC4y0pivmoLsY1wUvx1htjkerJAEDR4otIvQGgIktLWj2jpEHkwmUmEa/4xFcc4fg9VcMBMIgrTlJi728B/s+EGTDElOh8n+8zmL3Xll+RnQERXesDMjfwYiBgJzgsStdaNYTnQJgRed8jH1MXw3PMN+jIQh0Ut9VJdIgSCopz01+ZoLgl88Y9seVXqyYnEAHUDZz2oWS2Xuq1ocKsgDkgo0kDfrtq6WZm1kMUx17UbfQV5ezYGIWHXg41GShreJ/U5lXfD5cTRoKV+ifCiOFIDrfDF5lJfAlKgAwgjjAw8YFGUweg1MVTlvwgmq8v0aVXZ3RQcvP1Hj2jshLAufwGN0mhwet9ZCUgovfnkwFzNEhivuelb4VV39XdMHjnZH+POkUiS6dbj/HlbRv3idAIbvzlwd3rs7nDwk5P+74+Zt/z0FJx7/RzwK8+bYybhZZBDoMncReiT+/U7aKS6EYcI4CEZu57myFGcsrXoQ3Rg2KFNzDdVcP9DGWyXS6EBYMdZvOIuAE7V3iKDe+qC8UTCfbf/HB1J6XUJ+UC37+x6yu7CsPnS30F6dJUxeBrKBEPPonsYIokbtHMXfyn2AiExhTGyZ7W4ZlmA3dVfkb2PhRpLlFJ4MpTEhmabDMEvgR3zAMMLZebpD1YNrdNEYL0+dHW2wXnMayWiFWNAhdKEXyy0AEWBqfuuYaHovwN4oi7EjvxvsMB5sV2mvQr+ATDGzsF+GhyQ/f2T4URJDEC7Do2RGFwpVkdWTYTuOMybfNH50Z1bCPetTll6qf3KwY+La7ZkZrb27c1OpxvDpXDs4rI+sTEplh1t0cJLALeUHN51au0kOwiyyCgCwrWPrb6PzSbpYObTJ7BlsfAakzr5MVk/ortWTJPSUUYNOgzllIAWHB92WgFA+NILnkaqLe28xzN4qsE7CDckvU+/1S98uLXl9kSLT7ViKMePU5HO82xilTO+VfeuKpmchTUPKP5spqhxI+WvdhmG5wL6ofLy/SbQFtI0w2ntaUXm9e2Gc0rMCgXzx1LMja7jihUm7r9UjPf425S3o96R1vqviVLU1s3E4z0CTDH1Vi2m0yqOjlVjhzEwFZOHZkbCp91qZ3E/y6SGuBs4gAfKvX3rY/bjTorNbnBLabP+mNv/Os9Ut3oKQU42CMdYUWun9bJcs3TWm1sPJSxkyvY0U89MU1Vi18Bt3Nxf1wB0BDBTHOeD8H+XJFdq0mZVGYR0Bm0QJBoI9T4KFqv1Jmf1cGc8DdLOCmbh9iWnBiQh4oYGt6HHblSjXJ+5GEEW4viR4tbASQuK4uHdUYNcVHAprBidEA0FaCddQxRTIYyeXkvUTpHT5HcoRZl/IqIBzSTKIHR/RbAlqx5OWTNmoQmBFhuhT3RRx66QjW1kVA3zKHcVcENhxqQp1wcnE0dphY3TcWFPTxKYOVsikNUIVVN4EnomUxXQT8+JerVcwq5XbIA1KW5NhrEUpGTBCpA5V7XaUFmZreek4usHU0T0mYkPPkZ3DAbWDbjY+2zgjGyZ+Y2sNIhbyYV6grqHEMbNrYIPD2/XzIPGUzFq+7fiacRbRHR6tujI41b9XK/yH3WWfBNqiY+NF3HIAROTVGUrK0WiGKCXKvWieaiUljZncHssT/uyjmqwApwXAfTT3C8vLNk2hDb7zBWMncQlkl+xaeiDblXk7hMDD8rXLFqHLyO+sXg87owkvXGzTKph808JNXyJE62Yq/w1pEXzMFveMvXFKGebwluipJJYmreVlvN/DGXQzS6Go084uFESKY03vQjwzdW006DezHJ096NTDI4+A1Lpaiu/5O7ahs9gg9gJrnW1vRs2SIN07dDNXkSJG42K+qGJeAWWyfnzd7OyM4z3njCJUyoy7zn2JFKFFerJZZcj9wVIuJ+dqubeh2extwAPFCyRBgQLqC2fNG/hPjFLmaQk3ee0gJDROQsTUBOvBhoqs0aYu/FLR0jKLt0nQ2qstMx5BfAVKYMMYUkO2RFaGaymmw4ZNATKqT8Q6XBIBN+30FPeRpZzOkPTPui+SvJs6bbMO3jwwDj0f4ccmNYqHOHBXVy5DGCft3Tmc9VoEhO/3umc+o1rDgfXAvbmZEFRC4mBnCEDh9d3b1GQOSjp3tFFSxmEPPjtD+Gst+4phxejHENeDYGHDxq0qK1BAAJHxfD69cqR9w9luREmar+iofBrh6jc9nA/kk/flMb0ZOZhJsIpjbXqHJUOZXLn4u9GoBmvC2+TZN6nc6NhYGknnhvZWYh0WviSz5Ig41d3j//b/K4xkoZxxCWI9RyEtPRslRwGc1Qh8ASr9beZsDNTwRm2AqaevO0+2W8j3QITlxv7MA809E5ijFh/UqJJ63+2a/kolYY2GDkz+4JNaGIzBrDhyqfhbNxpQ8bM7yh8suP0EBIRYJwsuH/q8dUAb63zeMWZ4R8r1yvGneIwlTdPlK19tBC4vSBLB9JVMNvL6hMRryEte/h9YhouJmVPMOTABA+n3EJkICfDbZoyRbNbfEzxIIkyOy93rQN01i9KwrsjKP96CywoLIqdDEnGk4NOqkHgNhvRYYyc0eq9BLFrve20B/ZLbYqq5Z6BVCGzcwlce+4NS8wvyPv+P0VcsYsaxX+HCoyt2rqF5xLq7lGHNTJGjOvQaBdL1DQVgaqndshZ2XRx5qzFc1GPRQWOcfeJxDFMD/FXcHpZPbwGXCBhR0I7pgAg0x6hEkJuTPI/llODcyUjUZ+FPZFr2Eb9paHFCyZqWMSlQH0vA7/9N5EW0gfK8x85OpWwguFG5n0tTyAYsLbK0DL7KQ9sCOJYDfXkmvKdtM4Hh65zRZ7FH3bSLDgLAH935Zf0+6cgmkZA3yREkgELp7At4+tUEgtvP1sKOHQ9s5t+hZwJiniEJsySPYQJZKm9TtP/sZzv9l7+dmENZS431aUuEDxPZ+xqqZN0RPepeIXRFuyTpHstocsBRL0bV7NQJrkMKShmKhdbEwQpdMXIszbgfMcXivUv5BCyVx5BaoCzS59evsDmMagSIYNPazb+aAChXk2Ut1JJBRIGUShFgsAOVKUmrha5WBklP4QFb0GoSpIMROA/t8lo4hEMoRlnL2GwQQWYeAK+pTq1O5xPdp59SCznC3rXLiHv2rEHp7343woH0dI33o6fkzFONMwAiR+qyst3bQ37/ddPQyFAXSMeP/vILYvtZQD96jL3JZBFjV3aBSquygvWhR63cnhereyH950VAkOX4tgnCRtSCuOF93CDzEPVogP0LBqjtAnzOTlCMc17MhWyjsClhdweHa51y36KVgTCRAi1OXDwlzajG+qmdYyoo72biyoR0NtMuqLEwoWPqRpiszecNhfRkh+aPqdFORVp9gnjr78H0iZHAI7q0eLSNIZeHHl7kG9ApuPfpxLaV++JceQiOhd9Tb9R70jeg1/qnJTaf1um1dzIr6UE9DcenLVHmytRPZXkBzvYggx2blBUiyIk7GjAh7cv4JkbgMHL4srFMj8crwM81z198DChMa1FKdIlhKYcu/upuDEzuOSqnOjGXeoZHezW6kwLNrf0PdB+NraZNn277QLQpF53ba3KlUL/EHAboaKLc7o5TPFPPmb0uAFVIUrKRMNFwNqoy9Cc7WcxehDIThRE3qRfFHOZq34Whj4xZ72TOK0qB4SUd+pmtUfCyR1AcSfNVYrwQaqe7FLTWYTzJv1E/jytJBwd1Jp09jIY8BoND9OJAquBab0kXs5IuJ194/8m7gwBtIxoCf8VyKoD2EPggNPxqOFyI5LTFfexpWYe0fKWiloJpOsp7T0SoDgL9EoeYRv3hK1ITxoXfmUKdWwGLX693GYBXsjly35hsh3tDSg5i4ZjEvmeNw22nd9c5HwVD6LIh5y/IGUq5Kx7oBlvpYOLkmtRIrWOEVwFdDvkSJjiOe6xsxLGBZ62U2K3WTUPzKgecvKzMlrrri8QhvfltApAn5baJcCYL9lqh034OzEgBp8/8t78NNwpFB62VrJP8CgTQ72kBt4GQJ9QKHryR2VqNOEx12goWnuVtiJGMBoaa6zeVIaGcvbGfoJ9xkm9RVOzE91ZZi2di3MEDlNbyS4tITEtTufZCThs4YUOeRtko0n1MKkv8SnP0sY/mZ7TxUnjbc8F3zaU4T4QyNxVO2EK8TBJmnL5vaZ04RFJWTbDSOpOdt4ieknmYKPKwbeLGRyUYm+UmAnDzXxWl2MRa+L5QfaZQtTz6dvrzfqFksxGDTP2Mi5NGPqaHPonIBnj4Jx8Rwj+B+cJVRlpTV2pAq/53t6uEqYeagVOd0U2lNoAFPqJg/OQX53rG1ZnML8BDZUjDytfIJ3Ja0oHw9IP8i1bkimVTcPJrhZr2IBKtMjZk+K9olByzmkKlEjINVYR3qs4C1FctNpu3Ajp0LBC8g2Ld+3Oa1CJFjpdvTLrxLXOrk2pmRVGsGSlqKtyzRBY1L849dA/Ey3vHedyJIAD7hS0Q6TF91tcE4YJyAx2X/uG/WyqjpgvdqxmTUIAA2Keu9YItDxUlMiMSAZCrCu2Xpe2zO4aRsFbk9HhRHcFh4rLvrTXb6u93RS/jcxGVGl1Iivy3wX4GxKQncevH6aE6Yp+w/f1ZxUEabr9mIA5mhXkkz3FtSKg56FHuQt8mLeHiOl2WfqIzjC55bx6l3pEz7+96rH+h0QBGwoApQdBXxseTm5Jy2rgTiw26/2dTaVF5OlfZ5u6MRl553ywotV6yIvg5EwXCrI0COvzpaY6arvuyTKzimK2QECfrhdAD2qS2b50WdP/ka9CdFGZwgpGCcnNteKL5hj8oXmpgXAglcAIK4jmbD/3bDO6MIevLHWGZ3LO/WHslVjXhKMBsoe5lviniIq2EU8bZpC+R0SG+eyV1GHx3nbJCnE/Mg1AIm3OyoyC54HmybuepW5urLTRgs6c6a6W4HXaVpJByABMtqA0U169osEqw02XLev09NLdd7Jy2RrCgz3ATlUQEWo7rzieieUYCiSJ9Xak386xOwQo3cuRBIbL53NuYBg1r3oHH7ZQh/lgzFVtI/3TdyANu1ICFjULwFm7bzvi5G9cOiQuWInXqOjXsilVKnULzlIoz9GaYjqoxCJFINI1liTYvO3MTNflNWt1TpjJxwvfTkaEuhylYNMrkOQFUGrj12LZhpdn1/NaO/gOvxAT980tNpvrr/wsyk0NsHQ5BeSc5D2DV51Dw7qyK0vYpr4Quyziem5b8vgMo8TqUrsZhJq5KuFPceDDoL/IQwyospDcYtOEAQl0jb5Xp+JSh5hw+l7msYRzjY5fz98Eak5s4yyonLHwu51AnFG42jysR+8ogH1y1gBB7TTBFQ1KDTRgpybRFUEpRfYOX7phl81mPGJME07LwroTNod6FnqbRmUkopxye+CyHRWZlwlsmUvf6/RcUfHa9Iu6nXl6oQ4hnJE3Z8qz6yTrasqSU3vZ4ca79V0RqkLKY9MbvBdb2mjZrBe+xOb4CNilRSIgH0H70fiIZljHC2j7TbUFvpu28UB6jl+1SDJUQVRT3G/5TO/VWPbgLu0Bl0t4gM/HeTPObigS9dU1ouAcyqtXx6MJeQgAVaSRocsnk0eyTxUuZGjuSYHJ0B4gzk3jdWCQtoCbWKQHHfxU0ndfGkVy1101b2nmFKtczBQCIQhlccjfmRuyi+wl62rDcznOgwxlYRZJDRYJJXR8OZHW0Czpdqe2qM6g3zHlb5h1ekjlIHPA+sz56C+fpY/MY9vI8GymzwIyj2jEJkfm/Cait0tRQO7NwH/vj1T35jTAxwR+83PwGhoVGS1dmVOdQLRtgn8BL+dnoW465qFO3ZQIfJ0uspy4i3Afjy+PEfGIegI/bF7ya1AHpjR+hcR+em6PdL3NjUrI/zJV3sp098QRz3RPbwStZPKjguT06A2rJpw2CxobG0bjv5O8i1XcoJGTtyUzhGsiZRLDDP3FcE0OQmnlS81dvnjPYQroU6tCk4YnQ+cKpOInyDRaWxstAfTn3uBWY9wudvtxqjhhmj3IDV6t0kzuruKEQrFqQYNmmmLRYNHF/o6X6EzVR0L857pFaBqrcvFqho16R0XkylRSEZRZJnSR7Os284NdtFHijKNuW3roeNHqzJTX0mL3FpSVLHuuR6/9TyHhyxhwMTJGV1Xw33s+TEd4QYRzTTO6MAanUSn1E1iST/6L9tp1rtveDB4PhmFzP0Jpm23y1WKZeKB9tfsYYaBA2o6Dx+efzqEw3IfP1L0pZXLXxMDSwROVVvlc8abD3WT49CwjM3KiBFRbr9yK1a5AzHFxZgXxQ5IgYGaXvwzBdtYIiuJ1V2A6W5Zd/jC4lapAaHsHDFMI72SG0nQa0gLQ3ymup8iV6MCLWsm2RpcbUnjd9uOCAZXBmITT2Oeb43Cq5pan/QGCZxa3fqxV/TDWVAal/Vhy99rU7oqfkRIzp4a8JbwxIpwoT8mDLZLsRWcEUvgORqtZvJr/tGZRpHFkRb9dQCnCM2LuQ997AffnsCglPYKEjrAt2MlRxVtk+YStC0iSok4XyrB1UIq+gqYCuKDF/kAVZhFg9lTB+oSZOTBZZD1sDg6URaApOCKK6Rzh84XGlwACA9fb4+QOmxMzEgi9HRMMDkhzKutNx6qc2Z7iYb+3218u0XZbQijM/IVEyOqk1kDwlXI6DxbiOYI4sHT7nA4yuy2AJLRIhDHOfsXYvlMYW7x0heN+etCDxv58hVwSFVIPtFwOQRXOxLXgI7MA33MZ/2nghhGKyt8tbS1mdRjh9G0wcSSEha5FJ5f3DbzecF+E0zgyFADlKq2eAo7S93vxw2dptepGXRBXjiwsjGlDTxvJuVQircHePY75qhEmqcS4R4b95OKwCcW02WIUVcmpDrGPb7DcR32iDQbW1MauetgQYFeFBEbmx7DAvo3t9n4k7RzZ7CGVYLew2ivg5XOX6WmymI7C/hMGF24Jac3AHZmBH2e4EIFqFXdcnTCQ+E8Sq7rM9OWF+kw5c3NdGrrsUyfwxXdkaDs5Zsbw6DFFaMKKVBT1QS+Lma1DB/VkbmPkSkE3jTH+tJudI9ncvGOt28lUe2FvfdlzYkQaotLuNvojkxE8AnG78VdINQAEb9fLQOsOC3sPqHQzYPkBhnLHJkw1cgQ1yJgbMRio02hjTx33tVUmEwT/NyU9Uqb/g7Pc2k9zsffAL6q3NqnanJ1joaoCxXniHzhyHiQuO8PTdh1NoLvgxy2vuF+I0BATjOL0nwieG5FqXWSQg1rG9b2Eym41JpPAI0BbY9hYqWxu0P4BsJLeJHl0qIWWviJ/3+pedltx/DEIUggCjHt8EUQ8OlFnuspn4jjfXjI2Pdfl6awZ3Iqxg68bUCogt20dWVVrZCkNlx0larsTEk/fCm2ut23Sh2EpfggUIZectV2lV43jQKQE2pHTBZPDHnJ5Ds3w4vac5GobGFyRTQOw/WSnwvFTqSd+7SvXhKGDA3NUYY8uv5Jz2XsIh90TY3PhC/TShXR+fRVwDFIjAJha6RRpjfaBdqFIruRThFDpocUW9FAbhvwk/rpIDoNkB2wQUMYO4Gh7u4eqPqFsfyT2dalDvIW63c4NELcYP0J6Latt8vD1tR6G+YejUIvfMu7Zg3R6mGVRqA9N9ttNDI4d+iHAeyxNq+7F/B6ARC6mOGizfhAnNYzOrb81uNJr87VFZhvnUZSQWqfIy6c8ugO9pOmk//dqXOrcATSrjktZ1cIq+mSh8RdFvFnhMC4F1CV3qI7kBIs4T0epqVvsSUbl0xpvzQefL4rb5GXcANv408T+ED3nzsxh17iiE/rzQSh8mqLACLuuPdSys+D/nwA77/ANvrekZ75gVuGQMsy3ho3sbmyrpKCDtjEnE1YRZrZlmzo47C5bL7rwBGkKuAn5SvfKq46wi9/NpabWMGbZ2m0OhrNB1ssxXfZQqkOk1Pi7XWcS7ed6blSWy0foymfKsrhHWDbV5tKwc8KtCk2ulvDbwIH69MIRhwVATGPPFIbwUBa0ka6wI3rzi0xv+aQPdjjrZEHuw9Wp5vx9H67tS8U7k69Z+tUm6RGg5v1WcGvpui0KJc56nW+SodvtZI6PxlBecdSQ2d5QKXlR9E/k+ye4VjxqJjPamNvIoZm5FeRd10+Zktzdl3tOXMPqOd0Ih9lxjEjgDMfWYfCihK91knGguDmTXRw94ze4R40d3d2OQI0j3w+lDg90EcdtNSGMePzvBLvZOzherpkKJ5ihyxDua9Rz6b+MkF9Fe7t5iaEs4OBe/VLHoVpvw6WAYv3VYy3uggetddq1/eh6Qw2V3PTkavTpDj158MLMwBSOShizEVNdVuNuX2XKhuHg+lifTwvO4bRtXFQPTjONR88lPLwaPaTEQTGSylQ1lLBMTqhATgePkTq18RnEbBmzUhVC1+REuppg1gLehPA/EBo24bBBBhj+rZeJDxXY0FWRYIyWEh8fiFijFrbDD+BEpSX8MU5NDAzj0GeXWG6tjR2ZnppXj2lnp8h49O8ss0+JrSFFgxYh/Q1hlbVW29IGSMJayFXWKf+nJRCBQKhbMEla5DrXA/UZXO0hChTClD/kCYnF5rnKdOazDTEk4z6HAFnh2l+MmmR72nxjZWjOb2XblMl7Jq/trIvcDd9euQs3im5peeilg2ylxNFlHUx6cP34AoRqt4mkRYJjvk9ds6hLKSKnDgRTE0nMthtpBcH3VzqgtGezkVBqqqtrnzHu5LGNdhEDpTm4jBAgoWqKtz7YVtBihFF6tvAXHg2a+kwVfUuiMHptalUqyg8G6EO00xw4EPeRANiH4w5V21zR5PZoMjMyGi76RJT7zCwIzPKo3R7z8dvlCRH50feZuY6ltFyEWJLSbTYTlOm8pAqwlclPyx9iQl5yO4d7mQD5g9UqdAF5zg76nmdWcRqEST77QtvlE6txbCXjFmMurxYK60TKCUdhvJ1Q3SIUs94WQnNSQZEEJFlhqugX8Sf4H9XOikP+pBdwmC8xhAI5qfR5xhA2b0bttd/i4KdAtxRa99p0eopuY5VwOBQ8V0jolZUQzvfVf49R25KzMnn2GKDGCmz3y6Ej9wLw13dXw+vvspc2OYWd488V7valYChXsq3yzRGoSmAbGyfH3ht2SkKVbDSEbQ4kV4y0FvOcf3xK+t5NZfdec7iip8aYKpt7aTjO2g87tIPM2Z0VjCTh2EEtLINYxGjlf2tDTuJcsnIeCMYL2jD5DFya/0HkIRDWjF8W68ANy5DIfV60vfYL9HdYQZh83+wu12zznGIODTMVzHm7PUGEjCQ4GaeL9ipbHhZNFI3DWueeuGoBrtgzPTDC0EIVI98Ge2YM38eGTgNw2Jzen5rMkRNDGcGXeLa/SlQO8pAuhhbP1U6CSxIztIeAjvk1v8kUKcPAMuaqatQcur+INBf1HN/bQceOsjYECCCnP/blRZGfAPYRs8Pt2CGpNheMfNxU17TEr5oyDfmWh85dMZ4NnFu+3C4Xi9DnlbthlJN3iV4TaKj+Uqfw1SVK2fGtjDrjr2rTFHq9zTPaQiw+V6UA/y+c3qP160+bxR48f7ON0EzfRd9oQBdwINbkbxxcY8i6jZER65UFWj9eTEgq1vvUXwx9RpFHWLIPekgi+AcbqqlwyuvRzJ+MerOo3jPbxEIapevaFpGD4Dn+5RTIsW6o3WQFZSZda+2C9W/wmCqE2YC1EypxnybqRCMOVVMD7phg7bH1Os3y3YNh004CCNLxr1gyA85uRLC8CAw+uutC9dW7yWsi3D2Gdl1bK2TPMC2BT0PQSBjwQjy2SgzlXU5H9End+5QVEI33fMTTzGXv7PyRNPYDc5FoR6bYkoYw1nSzukc9qKgU1NJNFBBMG8+W9rVvu3L5Kyp/H0wyxhosAY+KHp6ejUqYAxn8GbpDI6IEshSHj1nM+lgx7EdHw35VEWwfrZjPxrtpugLzmZtg4dPyJz0L6eFEPbaO8s/6Zj4LR6SozKLEV7NAHdb6hu8LL4G0ogABAba6vkRDGi80bGepugljHO+iImWmvBK3S9FebiOjWAAllG6hRSLdeSzd+ZIxNqpP/oNgDt8oCidwA3J4AJCBtA0zJfedGUJuJjiI++4RhivVZQ3hV9vqmAolzmfSd2sIOxs3pY/qb949nB4TGJy+U9pr8QPajwVOkatDjVmS6BsqZJxjlAcNSM8S3be8uXJOHHM0aTFWEp5Ml+T8MXDuoFH9eaKmJugA0ge4eurI+U3tUxtClWIMLsX7hqP6QFAqWM1Ct632hwvsTjsPs7NYk8ib/+9Nzs7IWD/PHqk24e5wpO7J5W/FhOMJMWA+Rb/zsF10rOghsraJxHl8InegTUgCGapQ5Wt2NH3GTTvoTZ2TXRMgLjaqkyzUqayKkKlVIIexJAiXqNEgDfwjnTfQA9qQjhN1dHhdCILyurs4hz6KSJ2ziN0b/zPNWcPrsyRjaK4vHCZ1WEfGmyygkI3Uls4E1NsbaYtEiBAZwpKDMp+jmwT1SJz/l3noxNTazQJC18CERMBzFLCHP2J7u0W8eAqcqg9BfdqBmgdho87gugyzMTqdTlGEvvM5HCFIc9r4BDFGGSCjYbVlWh4M8RBwquGYiySY389P3O7J517uDVfdh+TTp7thDrvBiQ+sVfbGevDejrVRPbve+pYczBvSuZmfzLK0h/oehlJLv6hSWCGjDf9+sd+qNWZH1QNoh+hzDzZO2/Z35QutapBgbGTnAHMXiTbaeA4MtObXFGkJGP9fiiS1scRQLml2U3a9lIxzUfuJnKExRRCkjAwClv0mmELUC+HatL1p2wX8q2r4FwfpShnQA4VKszWN8+882iftnwLvYD49CueMbEjHBjqLgKLnFTkL3r8D/zomFMi+mKhELKlMO726gSxrt+gpb4c4ql8oltgmZXSER8FBwtZvZ2oszL0p9q6pTeY3y/VYCP6PEJqj5bqJxkNEGJ2GlIUv/WP/1BiUcVGeqLonG4K1p7PyDDfDWkaL02LbxI12biHgDbJpleLR+srzQK2nOEZz0eD+wYfKxZbpfkx9ZIpba87mxM4P/wWmRN3MoUURCE8CC9Rset9EubVKAEAqRkob/9Y5RmfPkGpnEV+42Zu4rn+xyMfFV/h3c1A+UYDJB85i5qman6SYX0//VZoAUQSiOrYI4i4BcVDMgsE4pdAekv5AMlcnfHxf1Gsm7qen7ujrNJHNh98HuG4km4JZdDxEHIVutQbu0qPymqJbqBhO7qxG/ZA4MjKZb0vFLH54bS1PJBWsr1hWY4j99tcqsCMFREIkVBkHjt0cnbLIQquPAlaR8O37AwsO9ogRb0DS+KCpWsZxMDDr7VBNmdVy0P+nuhyvnXbYnnPGIeA3XP5nXKh5Rpqlol+P4/2nlOqZUMu48Y8riQHJTN0g5Oyf9cOLfSOwGGn0BrsSySipBBqbzOGSyqdXAlkYE1dsj3kTdvC93dKkmqyGdK+IIm8EiAcN0z99/BGJYfm/+21WLSMSjFqdqY7QJDjtyPc8PbRjIwCB+HatAAEVbKg5671zuiYeFTrIboTDISAutmZ9CLu4sqXLpp0UZXk8RUX75TzpjXTysS1XTiZkOF3MDmuHClxH84nqFgO/GdjS7Wpx74CBIrHh6LBBFVcAbJDj3eNd7m7jqKRSyvmYQdkBE4KIlo85L8M5VlTZgRsLTMvAZfgNcNs7YF0SaeLnQ98k/e1LV8VVIauJEDMQmR9uuK2bG3lfDs9mWvIUjipsT5m+joEaSm8BltEWE/FY3Usbn6QLbC7N+vsiYTYzf4flZF+ctpYm2tMiu6U/2emZWO9eMBevj2EAvvC7Col/dyNzrCIWMx7qYSkq0wJxnyAuSOpRNBXtxbjqPsBZcRWp11cku1ktVuAj74bBmQF/WiaWIcjh/KUEw8472ADWiv45R+MXUDswrt+fjW5kHMQD0UFvakcSBjWBKcbeipc7mvEVPwMFNkuklS5na5JbYcvamXc/wGQn4TB2mSCJEkE41PKVvPECuT2SSh3MWQoDjHo9lTVE3DYMfCXaPo7MYyHUB0hlyjH4OfBARIPibxjfj8eUHIhG5D5bQAavWrWGjMslSVwxvcT6oeFdKpev0v3Br/+oGC90jY83IyRRpIwlhFgOkZlLc52evfvM7EVoXpKGJp7xnsyRrUV/T/1JtzC6PAfnZIIs7DxSvXI9VcS6W/w0vX6ly0rajYFdiWvXBwbHrHt8NmAvrT9uz52lPwdzB6uK1z1N7DqOzuxEPSg/8joihKuSPlY8n1X8KfRzUGHaakzxDKiYoUVXH06AisfHgH8hskV91YmZFLr8EAacpXEiEruUxSlEm+nfMk53IL8oY9cpClw7nkR0LR8OOMAK0GhDko9Tjds2r1NIFPdbR92fzNWa2zkClaBtAnftuDZrcPB194RDHHItVxWVWlD0T5/4IDXgNa5aucMlT+JWH6ueE+AVM05POGzT7fSpm1Ell9xAmAK2FtCwWEpULBTonUNZPmuFsqWQh0eHPXTXqS4wEyvTqOQcfnLk6FWyzBNvAomQf5sKFxZgBARwDpXK4KXmgB1Hfqv2YChHhlDFP3wnakKYQchRIq3ykodqRdFFPx+du86kqgNdbl975CDS0kZlaAhnBIzJQQK/eY5xx8tLEOu36ObuT5byR3ExNK6lNCm4Exhy04aIds7xMTV6/prXCVLsuTP1UGh2uvdokZCTMwSHIXftLjpa0pZTjbsLDxL80Uj5jWOw2WrbqR6iPs2oRPsKDYwF0k86iLr0sQGZIrSv4fltFi1DgMaliMB31+BSJTPk7qjbV6OxZbFFkoa10NwhVJW+562APJyjSAL8rrbJUZPSButIszsMX8MffbG84QW3BUJ/R+SrU2W0Hr7lrMsriKSXuHC09Q8IWPozjuwxXEFYuY53EwI0UBcsmqCRx8XEH6CdMfSU5L66JGq0R+W/8Yybe0Q2PIIqHfHjouV5v5ISjdyxCHZE7NuvfSe2jaZpdP0bBTF23avKp5BxXm9IzJk5Efwj53kFEzUkZFOoodftKr5ZOJGVe7HBi8bryvb9VrisNXF+t/PuKX5zEu/gZVF2tcZon2TG5evFvDBF6jDOQ6z9ck5KWchlqi5Lenldc6KmfJJtg3ygWBHagDI1LKxnBQqaRC1V7OtbHyTGoqwDmJ8PMHA3wmpNoVsLVpKhxgu8OF4RurxsBea2eIexf9BI6encPsTIpKCYBNyRmoAYSKo/AmF8xXPUDRNvnDg30TSr5+IwbZKpRCOucET8W7dAsOoNw6c5mXySVLnyAWc7Ei1BbnmllhfJst/nS3MtVrRP1LwhfMeSBX3LCT4kPfwFB5/9ZSZzIdTvOSJyZHzx3HJHXithTEYkwYD4prCbtFJVTNegbPIzDE3scOpYZK1jA4OPjG33/fcWocMSl5Zkejvtlt5N+BqrWB9Nw9LPSFs++Vjqb06FpnghCw+mUNpoHcDYQ2jTvFOWnH1kmx//2Onk4JYjx3J2IQm88RaVECVvAYyrHADcYrZchJA89dwavmJuSbl3HxM/Cne/aq3FUDmP0CoC+IPLgcH6JlPasjUIrfU8/W/s7LDCNbrz7B+O53705F0kTSVxpTHcvW58SsqElKSi1kqpFpZbQa2WKNvTdXuCmkejUQhALXmt4p6AZd5mXKpjV3L0kHmW051J6V9d9URgDVtXbQWRj/Oy8Jwf2ogmiMbzWhMW2oLu+2C3IHLEMMiJ5KTUn1k1qlG7bk4BP6XscWnRRmw36fImRp/NQhpJAqS0exCGrzKENpeomu+xRf3m8KShGW37dr2D0ghcihfLESkrv4dD+id+xPGyphqtuzO+C2Ek76Wv9WUnpuP5wVH6fWlYK5mimoSK5gICA5nxlTMcTilUMsKDjJvJALeUGjMfL1ruvc908IGhlZ7NyIE+KZaB+VzWfYgBBVhbLx5XufYlcQXyyLHq6rpg/8Eyu1Q6v+BOW86GGVxIbD5UUutMI3FWEWPNdvApTFYNxPkzMty6m/U+ETp261Fq+jV+x/CLBHitU0NY/1g83F6ktmNWw10HqDWAc1OhrpVvdlrRnxQ1MJJFNEECngf2uB9mcb63WEUmhb2WmoR13b85sUZyiuFmyx15veRmqd8kV8BgXPp7uXw9e5O41RM1a9IoI7UKwGDssBXGWnutV0Uu1vSbRvnHckoJNYISyCVA4iry/1tgZJYWJJUldzHaZvKv+cetQG3ktSroYpa10YAyi3CaKeMFln0yNkHgNn68RatjnO6SUCwyIIqrodaorxfixxWxHK/MSeNw0IuMW83K/WFmhobtp6o5hAiszU37jgoCGyKqY5YHFPbyhB/ySpZhUeBL65xuj/7hgvJsE2EeLlwMbY5XKOE2aSSkI4rD9BCU+7sCUtyIBg4h9cfB2NoDB239urpYdTQyO8bpULnjRk/WrlkOKJiZyT+vskVneszc+wLIOP6CVZh"/>
  <p:tag name="MEKKO" val="MekkoChart"/>
</p:tagLst>
</file>

<file path=ppt/theme/theme1.xml><?xml version="1.0" encoding="utf-8"?>
<a:theme xmlns:a="http://schemas.openxmlformats.org/drawingml/2006/main" name="2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14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5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6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8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9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20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21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23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24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25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2_Tema di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7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8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10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11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12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13_Bain Letter">
  <a:themeElements>
    <a:clrScheme name="Letter Bain New">
      <a:dk1>
        <a:sysClr val="windowText" lastClr="000000"/>
      </a:dk1>
      <a:lt1>
        <a:srgbClr val="CCCCCC"/>
      </a:lt1>
      <a:dk2>
        <a:srgbClr val="FFFFFF"/>
      </a:dk2>
      <a:lt2>
        <a:srgbClr val="000000"/>
      </a:lt2>
      <a:accent1>
        <a:srgbClr val="CCCCCC"/>
      </a:accent1>
      <a:accent2>
        <a:srgbClr val="FFFFFF"/>
      </a:accent2>
      <a:accent3>
        <a:srgbClr val="CC0000"/>
      </a:accent3>
      <a:accent4>
        <a:srgbClr val="A3A3A3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chemeClr val="tx1"/>
          </a:solidFill>
        </a:ln>
      </a:spPr>
      <a:bodyPr lIns="45720" tIns="45720" rIns="45720" bIns="4572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howfilename>true</Showfilename>
</file>

<file path=customXml/item10.xml><?xml version="1.0" encoding="utf-8"?>
<Showfilename>true</Showfilename>
</file>

<file path=customXml/item11.xml><?xml version="1.0" encoding="utf-8"?>
<Showfilename>true</Showfilename>
</file>

<file path=customXml/item12.xml><?xml version="1.0" encoding="utf-8"?>
<Showofficecode>true</Showofficecode>
</file>

<file path=customXml/item13.xml><?xml version="1.0" encoding="utf-8"?>
<Showfilename>true</Showfilename>
</file>

<file path=customXml/item14.xml><?xml version="1.0" encoding="utf-8"?>
<Showofficecode>true</Showofficecode>
</file>

<file path=customXml/item15.xml><?xml version="1.0" encoding="utf-8"?>
<Showfilename>true</Showfilename>
</file>

<file path=customXml/item16.xml><?xml version="1.0" encoding="utf-8"?>
<Showofficecode>true</Showofficecode>
</file>

<file path=customXml/item17.xml><?xml version="1.0" encoding="utf-8"?>
<Showfilename>true</Showfilename>
</file>

<file path=customXml/item18.xml><?xml version="1.0" encoding="utf-8"?>
<Showfilename>true</Showfilename>
</file>

<file path=customXml/item19.xml><?xml version="1.0" encoding="utf-8"?>
<Showfilename>true</Showfilename>
</file>

<file path=customXml/item2.xml><?xml version="1.0" encoding="utf-8"?>
<Showofficecode>true</Showofficecode>
</file>

<file path=customXml/item20.xml><?xml version="1.0" encoding="utf-8"?>
<Showofficecode>true</Showofficecode>
</file>

<file path=customXml/item21.xml><?xml version="1.0" encoding="utf-8"?>
<Showofficecode>true</Showofficecode>
</file>

<file path=customXml/item22.xml><?xml version="1.0" encoding="utf-8"?>
<Showofficecode>true</Showofficecode>
</file>

<file path=customXml/item23.xml><?xml version="1.0" encoding="utf-8"?>
<Showofficecode>true</Showofficecode>
</file>

<file path=customXml/item24.xml><?xml version="1.0" encoding="utf-8"?>
<Showofficecode>true</Showofficecode>
</file>

<file path=customXml/item25.xml><?xml version="1.0" encoding="utf-8"?>
<Showfilename>true</Showfilename>
</file>

<file path=customXml/item26.xml><?xml version="1.0" encoding="utf-8"?>
<Showofficecode>true</Showofficecode>
</file>

<file path=customXml/item27.xml><?xml version="1.0" encoding="utf-8"?>
<Showfilename>true</Showfilename>
</file>

<file path=customXml/item28.xml><?xml version="1.0" encoding="utf-8"?>
<Showfilename>true</Showfilename>
</file>

<file path=customXml/item29.xml><?xml version="1.0" encoding="utf-8"?>
<Showfilename>true</Showfilename>
</file>

<file path=customXml/item3.xml><?xml version="1.0" encoding="utf-8"?>
<Showfilename>true</Showfilename>
</file>

<file path=customXml/item30.xml><?xml version="1.0" encoding="utf-8"?>
<Showofficecode>true</Showofficecode>
</file>

<file path=customXml/item31.xml><?xml version="1.0" encoding="utf-8"?>
<Showfilename>true</Showfilename>
</file>

<file path=customXml/item32.xml><?xml version="1.0" encoding="utf-8"?>
<Showfilename>true</Showfilename>
</file>

<file path=customXml/item33.xml><?xml version="1.0" encoding="utf-8"?>
<Showfilename>true</Showfilename>
</file>

<file path=customXml/item34.xml><?xml version="1.0" encoding="utf-8"?>
<Showofficecode>true</Showofficecode>
</file>

<file path=customXml/item35.xml><?xml version="1.0" encoding="utf-8"?>
<Showofficecode>true</Showofficecode>
</file>

<file path=customXml/item36.xml><?xml version="1.0" encoding="utf-8"?>
<Showofficecode>true</Showofficecode>
</file>

<file path=customXml/item37.xml><?xml version="1.0" encoding="utf-8"?>
<Showofficecode>true</Showofficecode>
</file>

<file path=customXml/item38.xml><?xml version="1.0" encoding="utf-8"?>
<Showfilename>true</Showfilename>
</file>

<file path=customXml/item39.xml><?xml version="1.0" encoding="utf-8"?>
<Showfilename>true</Showfilename>
</file>

<file path=customXml/item4.xml><?xml version="1.0" encoding="utf-8"?>
<Showofficecode>true</Showofficecode>
</file>

<file path=customXml/item40.xml><?xml version="1.0" encoding="utf-8"?>
<Showfilename>true</Showfilename>
</file>

<file path=customXml/item41.xml><?xml version="1.0" encoding="utf-8"?>
<Showfilename>true</Showfilename>
</file>

<file path=customXml/item42.xml><?xml version="1.0" encoding="utf-8"?>
<Showfilename>true</Showfilename>
</file>

<file path=customXml/item43.xml><?xml version="1.0" encoding="utf-8"?>
<Showofficecode>true</Showofficecode>
</file>

<file path=customXml/item44.xml><?xml version="1.0" encoding="utf-8"?>
<Showofficecode>true</Showofficecode>
</file>

<file path=customXml/item5.xml><?xml version="1.0" encoding="utf-8"?>
<Showofficecode>true</Showofficecode>
</file>

<file path=customXml/item6.xml><?xml version="1.0" encoding="utf-8"?>
<Showofficecode>true</Showofficecode>
</file>

<file path=customXml/item7.xml><?xml version="1.0" encoding="utf-8"?>
<Showofficecode>true</Showofficecode>
</file>

<file path=customXml/item8.xml><?xml version="1.0" encoding="utf-8"?>
<Showfilename>true</Showfilename>
</file>

<file path=customXml/item9.xml><?xml version="1.0" encoding="utf-8"?>
<Showofficecode>true</Showofficecode>
</file>

<file path=customXml/itemProps1.xml><?xml version="1.0" encoding="utf-8"?>
<ds:datastoreItem xmlns:ds="http://schemas.openxmlformats.org/officeDocument/2006/customXml" ds:itemID="{76EB8B34-8CBD-435D-B68C-5D1212338C52}">
  <ds:schemaRefs/>
</ds:datastoreItem>
</file>

<file path=customXml/itemProps10.xml><?xml version="1.0" encoding="utf-8"?>
<ds:datastoreItem xmlns:ds="http://schemas.openxmlformats.org/officeDocument/2006/customXml" ds:itemID="{E0EC413C-61FC-4C2B-8BD9-43C3A6E7BEE5}">
  <ds:schemaRefs/>
</ds:datastoreItem>
</file>

<file path=customXml/itemProps11.xml><?xml version="1.0" encoding="utf-8"?>
<ds:datastoreItem xmlns:ds="http://schemas.openxmlformats.org/officeDocument/2006/customXml" ds:itemID="{AF480208-1565-4CE3-B8A8-4F586542B60F}">
  <ds:schemaRefs/>
</ds:datastoreItem>
</file>

<file path=customXml/itemProps12.xml><?xml version="1.0" encoding="utf-8"?>
<ds:datastoreItem xmlns:ds="http://schemas.openxmlformats.org/officeDocument/2006/customXml" ds:itemID="{2BF4F3FB-2AE0-467E-B682-A6178A808361}">
  <ds:schemaRefs/>
</ds:datastoreItem>
</file>

<file path=customXml/itemProps13.xml><?xml version="1.0" encoding="utf-8"?>
<ds:datastoreItem xmlns:ds="http://schemas.openxmlformats.org/officeDocument/2006/customXml" ds:itemID="{612E8C3A-8B74-4935-8563-70C8A177CE05}">
  <ds:schemaRefs/>
</ds:datastoreItem>
</file>

<file path=customXml/itemProps14.xml><?xml version="1.0" encoding="utf-8"?>
<ds:datastoreItem xmlns:ds="http://schemas.openxmlformats.org/officeDocument/2006/customXml" ds:itemID="{70D13F7D-BEE0-4573-B050-46B1F9663A8C}">
  <ds:schemaRefs/>
</ds:datastoreItem>
</file>

<file path=customXml/itemProps15.xml><?xml version="1.0" encoding="utf-8"?>
<ds:datastoreItem xmlns:ds="http://schemas.openxmlformats.org/officeDocument/2006/customXml" ds:itemID="{BA8F187C-F0A6-4097-AD76-7F77B3AF4CBC}">
  <ds:schemaRefs/>
</ds:datastoreItem>
</file>

<file path=customXml/itemProps16.xml><?xml version="1.0" encoding="utf-8"?>
<ds:datastoreItem xmlns:ds="http://schemas.openxmlformats.org/officeDocument/2006/customXml" ds:itemID="{0FD88ABB-AE08-455D-B346-834AF2A86A66}">
  <ds:schemaRefs/>
</ds:datastoreItem>
</file>

<file path=customXml/itemProps17.xml><?xml version="1.0" encoding="utf-8"?>
<ds:datastoreItem xmlns:ds="http://schemas.openxmlformats.org/officeDocument/2006/customXml" ds:itemID="{48FB3876-F912-437D-AFAF-730775554165}">
  <ds:schemaRefs/>
</ds:datastoreItem>
</file>

<file path=customXml/itemProps18.xml><?xml version="1.0" encoding="utf-8"?>
<ds:datastoreItem xmlns:ds="http://schemas.openxmlformats.org/officeDocument/2006/customXml" ds:itemID="{DE7E656C-2FA1-4DAB-A3E7-5319D588D698}">
  <ds:schemaRefs/>
</ds:datastoreItem>
</file>

<file path=customXml/itemProps19.xml><?xml version="1.0" encoding="utf-8"?>
<ds:datastoreItem xmlns:ds="http://schemas.openxmlformats.org/officeDocument/2006/customXml" ds:itemID="{DBA34B18-B84C-4660-8CD7-D3B29DFD9857}">
  <ds:schemaRefs/>
</ds:datastoreItem>
</file>

<file path=customXml/itemProps2.xml><?xml version="1.0" encoding="utf-8"?>
<ds:datastoreItem xmlns:ds="http://schemas.openxmlformats.org/officeDocument/2006/customXml" ds:itemID="{58C8F567-23D8-4B8D-9EE4-E69DB2297167}">
  <ds:schemaRefs/>
</ds:datastoreItem>
</file>

<file path=customXml/itemProps20.xml><?xml version="1.0" encoding="utf-8"?>
<ds:datastoreItem xmlns:ds="http://schemas.openxmlformats.org/officeDocument/2006/customXml" ds:itemID="{7C4A42CB-0F7D-4075-AB5E-59EAECE578E7}">
  <ds:schemaRefs/>
</ds:datastoreItem>
</file>

<file path=customXml/itemProps21.xml><?xml version="1.0" encoding="utf-8"?>
<ds:datastoreItem xmlns:ds="http://schemas.openxmlformats.org/officeDocument/2006/customXml" ds:itemID="{E8ED0D3E-3947-43EE-AA9F-CE13B556E65E}">
  <ds:schemaRefs/>
</ds:datastoreItem>
</file>

<file path=customXml/itemProps22.xml><?xml version="1.0" encoding="utf-8"?>
<ds:datastoreItem xmlns:ds="http://schemas.openxmlformats.org/officeDocument/2006/customXml" ds:itemID="{B394F098-4982-4E7D-8221-D49CC85D4A83}">
  <ds:schemaRefs/>
</ds:datastoreItem>
</file>

<file path=customXml/itemProps23.xml><?xml version="1.0" encoding="utf-8"?>
<ds:datastoreItem xmlns:ds="http://schemas.openxmlformats.org/officeDocument/2006/customXml" ds:itemID="{ACF7546B-1D33-42BA-BD1F-7D1C4E3CE15D}">
  <ds:schemaRefs/>
</ds:datastoreItem>
</file>

<file path=customXml/itemProps24.xml><?xml version="1.0" encoding="utf-8"?>
<ds:datastoreItem xmlns:ds="http://schemas.openxmlformats.org/officeDocument/2006/customXml" ds:itemID="{72508703-6296-4443-B84F-B3D5AE2FE04D}">
  <ds:schemaRefs/>
</ds:datastoreItem>
</file>

<file path=customXml/itemProps25.xml><?xml version="1.0" encoding="utf-8"?>
<ds:datastoreItem xmlns:ds="http://schemas.openxmlformats.org/officeDocument/2006/customXml" ds:itemID="{64681D27-FC0E-4EDD-9FAE-475C5948C92F}">
  <ds:schemaRefs/>
</ds:datastoreItem>
</file>

<file path=customXml/itemProps26.xml><?xml version="1.0" encoding="utf-8"?>
<ds:datastoreItem xmlns:ds="http://schemas.openxmlformats.org/officeDocument/2006/customXml" ds:itemID="{FAA29DCE-6928-4D4D-802D-ED6B1FD6570F}">
  <ds:schemaRefs/>
</ds:datastoreItem>
</file>

<file path=customXml/itemProps27.xml><?xml version="1.0" encoding="utf-8"?>
<ds:datastoreItem xmlns:ds="http://schemas.openxmlformats.org/officeDocument/2006/customXml" ds:itemID="{742D3665-40BB-4305-817D-EF1390001B70}">
  <ds:schemaRefs/>
</ds:datastoreItem>
</file>

<file path=customXml/itemProps28.xml><?xml version="1.0" encoding="utf-8"?>
<ds:datastoreItem xmlns:ds="http://schemas.openxmlformats.org/officeDocument/2006/customXml" ds:itemID="{7047C6F3-4384-44FF-B7E8-727FD1BC98A5}">
  <ds:schemaRefs/>
</ds:datastoreItem>
</file>

<file path=customXml/itemProps29.xml><?xml version="1.0" encoding="utf-8"?>
<ds:datastoreItem xmlns:ds="http://schemas.openxmlformats.org/officeDocument/2006/customXml" ds:itemID="{0691FAFA-68AD-4E2E-8739-3618BD8FF8B6}">
  <ds:schemaRefs/>
</ds:datastoreItem>
</file>

<file path=customXml/itemProps3.xml><?xml version="1.0" encoding="utf-8"?>
<ds:datastoreItem xmlns:ds="http://schemas.openxmlformats.org/officeDocument/2006/customXml" ds:itemID="{23153590-ACAD-4B94-80BE-936E0516D952}">
  <ds:schemaRefs/>
</ds:datastoreItem>
</file>

<file path=customXml/itemProps30.xml><?xml version="1.0" encoding="utf-8"?>
<ds:datastoreItem xmlns:ds="http://schemas.openxmlformats.org/officeDocument/2006/customXml" ds:itemID="{67E8DE22-C5CC-4C8F-92ED-15AB6D27941D}">
  <ds:schemaRefs/>
</ds:datastoreItem>
</file>

<file path=customXml/itemProps31.xml><?xml version="1.0" encoding="utf-8"?>
<ds:datastoreItem xmlns:ds="http://schemas.openxmlformats.org/officeDocument/2006/customXml" ds:itemID="{F4EC9B8C-0DDB-45E6-B78F-D315E3C570CF}">
  <ds:schemaRefs/>
</ds:datastoreItem>
</file>

<file path=customXml/itemProps32.xml><?xml version="1.0" encoding="utf-8"?>
<ds:datastoreItem xmlns:ds="http://schemas.openxmlformats.org/officeDocument/2006/customXml" ds:itemID="{8A74B698-9BD0-4835-9991-1BFA4BEC1220}">
  <ds:schemaRefs/>
</ds:datastoreItem>
</file>

<file path=customXml/itemProps33.xml><?xml version="1.0" encoding="utf-8"?>
<ds:datastoreItem xmlns:ds="http://schemas.openxmlformats.org/officeDocument/2006/customXml" ds:itemID="{216D9AAF-268F-45E8-B014-06B867E01567}">
  <ds:schemaRefs/>
</ds:datastoreItem>
</file>

<file path=customXml/itemProps34.xml><?xml version="1.0" encoding="utf-8"?>
<ds:datastoreItem xmlns:ds="http://schemas.openxmlformats.org/officeDocument/2006/customXml" ds:itemID="{79282F63-3C89-4B04-B82B-0CD2FA36FED4}">
  <ds:schemaRefs/>
</ds:datastoreItem>
</file>

<file path=customXml/itemProps35.xml><?xml version="1.0" encoding="utf-8"?>
<ds:datastoreItem xmlns:ds="http://schemas.openxmlformats.org/officeDocument/2006/customXml" ds:itemID="{20EC3187-2B49-4817-BF3B-85188DBD4F59}">
  <ds:schemaRefs/>
</ds:datastoreItem>
</file>

<file path=customXml/itemProps36.xml><?xml version="1.0" encoding="utf-8"?>
<ds:datastoreItem xmlns:ds="http://schemas.openxmlformats.org/officeDocument/2006/customXml" ds:itemID="{A85C495B-3DBB-4C2E-9DCA-0CC983FBD443}">
  <ds:schemaRefs/>
</ds:datastoreItem>
</file>

<file path=customXml/itemProps37.xml><?xml version="1.0" encoding="utf-8"?>
<ds:datastoreItem xmlns:ds="http://schemas.openxmlformats.org/officeDocument/2006/customXml" ds:itemID="{3CD680DC-2BC7-4A10-9D5C-6E86D6D1932B}">
  <ds:schemaRefs/>
</ds:datastoreItem>
</file>

<file path=customXml/itemProps38.xml><?xml version="1.0" encoding="utf-8"?>
<ds:datastoreItem xmlns:ds="http://schemas.openxmlformats.org/officeDocument/2006/customXml" ds:itemID="{ED7DD85B-3F38-4911-8D74-A75F5A2E7657}">
  <ds:schemaRefs/>
</ds:datastoreItem>
</file>

<file path=customXml/itemProps39.xml><?xml version="1.0" encoding="utf-8"?>
<ds:datastoreItem xmlns:ds="http://schemas.openxmlformats.org/officeDocument/2006/customXml" ds:itemID="{36B0BAB8-E04F-4CD1-B97A-DA5EAB768FC9}">
  <ds:schemaRefs/>
</ds:datastoreItem>
</file>

<file path=customXml/itemProps4.xml><?xml version="1.0" encoding="utf-8"?>
<ds:datastoreItem xmlns:ds="http://schemas.openxmlformats.org/officeDocument/2006/customXml" ds:itemID="{438C5EFA-EF34-4223-8263-3608FF2474FF}">
  <ds:schemaRefs/>
</ds:datastoreItem>
</file>

<file path=customXml/itemProps40.xml><?xml version="1.0" encoding="utf-8"?>
<ds:datastoreItem xmlns:ds="http://schemas.openxmlformats.org/officeDocument/2006/customXml" ds:itemID="{C331EBF6-F4BF-42B6-8939-3E130E810551}">
  <ds:schemaRefs/>
</ds:datastoreItem>
</file>

<file path=customXml/itemProps41.xml><?xml version="1.0" encoding="utf-8"?>
<ds:datastoreItem xmlns:ds="http://schemas.openxmlformats.org/officeDocument/2006/customXml" ds:itemID="{7FDA6F94-2920-43D7-8521-C15C05312449}">
  <ds:schemaRefs/>
</ds:datastoreItem>
</file>

<file path=customXml/itemProps42.xml><?xml version="1.0" encoding="utf-8"?>
<ds:datastoreItem xmlns:ds="http://schemas.openxmlformats.org/officeDocument/2006/customXml" ds:itemID="{5D3910A0-5EAD-48DA-ADAF-653FB96D1B21}">
  <ds:schemaRefs/>
</ds:datastoreItem>
</file>

<file path=customXml/itemProps43.xml><?xml version="1.0" encoding="utf-8"?>
<ds:datastoreItem xmlns:ds="http://schemas.openxmlformats.org/officeDocument/2006/customXml" ds:itemID="{3292AB60-AE67-48ED-9DE8-83F42E77F007}">
  <ds:schemaRefs/>
</ds:datastoreItem>
</file>

<file path=customXml/itemProps44.xml><?xml version="1.0" encoding="utf-8"?>
<ds:datastoreItem xmlns:ds="http://schemas.openxmlformats.org/officeDocument/2006/customXml" ds:itemID="{5B751377-D7B0-44B8-B6A0-39AA466B0D61}">
  <ds:schemaRefs/>
</ds:datastoreItem>
</file>

<file path=customXml/itemProps5.xml><?xml version="1.0" encoding="utf-8"?>
<ds:datastoreItem xmlns:ds="http://schemas.openxmlformats.org/officeDocument/2006/customXml" ds:itemID="{D0581D3A-D04F-4CFE-B417-CCFFDCE9EDD8}">
  <ds:schemaRefs/>
</ds:datastoreItem>
</file>

<file path=customXml/itemProps6.xml><?xml version="1.0" encoding="utf-8"?>
<ds:datastoreItem xmlns:ds="http://schemas.openxmlformats.org/officeDocument/2006/customXml" ds:itemID="{28E61E34-9577-475F-849A-42CD97C9DDF4}">
  <ds:schemaRefs/>
</ds:datastoreItem>
</file>

<file path=customXml/itemProps7.xml><?xml version="1.0" encoding="utf-8"?>
<ds:datastoreItem xmlns:ds="http://schemas.openxmlformats.org/officeDocument/2006/customXml" ds:itemID="{79FE0C17-C57D-45F5-95AB-88C4FFBCF0C3}">
  <ds:schemaRefs/>
</ds:datastoreItem>
</file>

<file path=customXml/itemProps8.xml><?xml version="1.0" encoding="utf-8"?>
<ds:datastoreItem xmlns:ds="http://schemas.openxmlformats.org/officeDocument/2006/customXml" ds:itemID="{CBC0E63D-BF52-4DFA-8C72-6C461764E337}">
  <ds:schemaRefs/>
</ds:datastoreItem>
</file>

<file path=customXml/itemProps9.xml><?xml version="1.0" encoding="utf-8"?>
<ds:datastoreItem xmlns:ds="http://schemas.openxmlformats.org/officeDocument/2006/customXml" ds:itemID="{BAA5B81B-FDFB-44AA-AB10-71CC5615063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2473</Words>
  <Application>Microsoft Office PowerPoint</Application>
  <PresentationFormat>Presentazione su schermo (4:3)</PresentationFormat>
  <Paragraphs>353</Paragraphs>
  <Slides>38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61" baseType="lpstr">
      <vt:lpstr>2_Bain Letter</vt:lpstr>
      <vt:lpstr>4_Bain Letter</vt:lpstr>
      <vt:lpstr>6_Bain Letter</vt:lpstr>
      <vt:lpstr>7_Bain Letter</vt:lpstr>
      <vt:lpstr>8_Bain Letter</vt:lpstr>
      <vt:lpstr>10_Bain Letter</vt:lpstr>
      <vt:lpstr>11_Bain Letter</vt:lpstr>
      <vt:lpstr>12_Bain Letter</vt:lpstr>
      <vt:lpstr>13_Bain Letter</vt:lpstr>
      <vt:lpstr>14_Bain Letter</vt:lpstr>
      <vt:lpstr>15_Bain Letter</vt:lpstr>
      <vt:lpstr>16_Bain Letter</vt:lpstr>
      <vt:lpstr>18_Bain Letter</vt:lpstr>
      <vt:lpstr>19_Bain Letter</vt:lpstr>
      <vt:lpstr>20_Bain Letter</vt:lpstr>
      <vt:lpstr>21_Bain Letter</vt:lpstr>
      <vt:lpstr>23_Bain Letter</vt:lpstr>
      <vt:lpstr>24_Bain Letter</vt:lpstr>
      <vt:lpstr>25_Bain Letter</vt:lpstr>
      <vt:lpstr>2_Tema di Office</vt:lpstr>
      <vt:lpstr>3_Tema di Office</vt:lpstr>
      <vt:lpstr>5_Tema di Office</vt:lpstr>
      <vt:lpstr>think-cell Slide</vt:lpstr>
      <vt:lpstr>Analisi dei costi della raccolta differenziata in Italia</vt:lpstr>
      <vt:lpstr>Obiettivi del documento</vt:lpstr>
      <vt:lpstr>Agenda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Agenda</vt:lpstr>
      <vt:lpstr>Presentazione standard di PowerPoint</vt:lpstr>
      <vt:lpstr>Presentazione standard di PowerPoint</vt:lpstr>
      <vt:lpstr>Agenda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Agenda</vt:lpstr>
      <vt:lpstr>Presentazione standard di PowerPoint</vt:lpstr>
      <vt:lpstr>Presentazione standard di PowerPoint</vt:lpstr>
      <vt:lpstr>IL PROGRAMMA DEGLI INTERVENTI</vt:lpstr>
      <vt:lpstr>IL PROGRAMMA DEGLI INTERVENTI Gli Interventi a breve termine (entro febbraio 2014)  senza incremento del costo del servizio (obiettivo 40%)</vt:lpstr>
      <vt:lpstr>Senza perdere di vista l’adozione di politiche di efficientamento energetico con il ricorso alle energie da fonti rinnovabili :</vt:lpstr>
      <vt:lpstr>IL PROGRAMMA DEGLI INTERVENTI Gli Interventi a medio termine  (entro dicembre 2015) (obiettivo 65%) previsto un aumento del costo del personale per 1,7 M€ per l’attuazione del progetto presentato alla Regione</vt:lpstr>
      <vt:lpstr>Lo stato dell’arte al termine del 2013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la Vostra attenzione</vt:lpstr>
    </vt:vector>
  </TitlesOfParts>
  <Company>Amiu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Di Biase</dc:creator>
  <cp:lastModifiedBy>Antonio Di Biase</cp:lastModifiedBy>
  <cp:revision>37</cp:revision>
  <cp:lastPrinted>2013-11-29T09:47:41Z</cp:lastPrinted>
  <dcterms:created xsi:type="dcterms:W3CDTF">2013-11-27T12:12:49Z</dcterms:created>
  <dcterms:modified xsi:type="dcterms:W3CDTF">2013-11-29T09:50:20Z</dcterms:modified>
</cp:coreProperties>
</file>